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60" r:id="rId4"/>
  </p:sldMasterIdLst>
  <p:notesMasterIdLst>
    <p:notesMasterId r:id="rId31"/>
  </p:notesMasterIdLst>
  <p:sldIdLst>
    <p:sldId id="258" r:id="rId5"/>
    <p:sldId id="277" r:id="rId6"/>
    <p:sldId id="278" r:id="rId7"/>
    <p:sldId id="262" r:id="rId8"/>
    <p:sldId id="289" r:id="rId9"/>
    <p:sldId id="313" r:id="rId10"/>
    <p:sldId id="314" r:id="rId11"/>
    <p:sldId id="292" r:id="rId12"/>
    <p:sldId id="293" r:id="rId13"/>
    <p:sldId id="294" r:id="rId14"/>
    <p:sldId id="295" r:id="rId15"/>
    <p:sldId id="298" r:id="rId16"/>
    <p:sldId id="296" r:id="rId17"/>
    <p:sldId id="267" r:id="rId18"/>
    <p:sldId id="283" r:id="rId19"/>
    <p:sldId id="270" r:id="rId20"/>
    <p:sldId id="271" r:id="rId21"/>
    <p:sldId id="300" r:id="rId22"/>
    <p:sldId id="307" r:id="rId23"/>
    <p:sldId id="301" r:id="rId24"/>
    <p:sldId id="308" r:id="rId25"/>
    <p:sldId id="309" r:id="rId26"/>
    <p:sldId id="310" r:id="rId27"/>
    <p:sldId id="311" r:id="rId28"/>
    <p:sldId id="306" r:id="rId29"/>
    <p:sldId id="2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4752"/>
    <a:srgbClr val="6BB577"/>
    <a:srgbClr val="F21F56"/>
    <a:srgbClr val="009CA8"/>
    <a:srgbClr val="FF9D00"/>
    <a:srgbClr val="333333"/>
    <a:srgbClr val="05E891"/>
    <a:srgbClr val="704DDE"/>
    <a:srgbClr val="6CBBA6"/>
    <a:srgbClr val="05C7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00" d="100"/>
          <a:sy n="100" d="100"/>
        </p:scale>
        <p:origin x="954" y="96"/>
      </p:cViewPr>
      <p:guideLst>
        <p:guide orient="horz" pos="2184"/>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3EA1CF-A0B3-454A-8169-533EE94FE93C}" type="doc">
      <dgm:prSet loTypeId="urn:microsoft.com/office/officeart/2005/8/layout/chevron1" loCatId="process" qsTypeId="urn:microsoft.com/office/officeart/2005/8/quickstyle/simple1" qsCatId="simple" csTypeId="urn:microsoft.com/office/officeart/2005/8/colors/accent1_2" csCatId="accent1" phldr="1"/>
      <dgm:spPr/>
    </dgm:pt>
    <dgm:pt modelId="{3A998EB3-3682-441C-BEDA-714F2FAC55CA}">
      <dgm:prSet phldrT="[Text]" custT="1"/>
      <dgm:spPr>
        <a:solidFill>
          <a:srgbClr val="FF9D00"/>
        </a:solidFill>
      </dgm:spPr>
      <dgm:t>
        <a:bodyPr/>
        <a:lstStyle/>
        <a:p>
          <a:r>
            <a:rPr lang="ka-GE" sz="2000" dirty="0" smtClean="0">
              <a:latin typeface="Calibri" panose="020F0502020204030204" pitchFamily="34" charset="0"/>
              <a:cs typeface="Calibri" panose="020F0502020204030204" pitchFamily="34" charset="0"/>
            </a:rPr>
            <a:t>ბარტერი</a:t>
          </a:r>
          <a:endParaRPr lang="en-US" sz="2000" dirty="0">
            <a:latin typeface="Calibri" panose="020F0502020204030204" pitchFamily="34" charset="0"/>
            <a:cs typeface="Calibri" panose="020F0502020204030204" pitchFamily="34" charset="0"/>
          </a:endParaRPr>
        </a:p>
      </dgm:t>
    </dgm:pt>
    <dgm:pt modelId="{F0E0926B-15A6-43E7-A92C-3A4E9FE5898C}" type="parTrans" cxnId="{8FCE5976-E7EE-4F23-AC4B-A96A7E985505}">
      <dgm:prSet/>
      <dgm:spPr/>
      <dgm:t>
        <a:bodyPr/>
        <a:lstStyle/>
        <a:p>
          <a:endParaRPr lang="en-US"/>
        </a:p>
      </dgm:t>
    </dgm:pt>
    <dgm:pt modelId="{80B3AE53-ACAA-4E70-8F9A-D5B136DCCA96}" type="sibTrans" cxnId="{8FCE5976-E7EE-4F23-AC4B-A96A7E985505}">
      <dgm:prSet/>
      <dgm:spPr/>
      <dgm:t>
        <a:bodyPr/>
        <a:lstStyle/>
        <a:p>
          <a:endParaRPr lang="en-US"/>
        </a:p>
      </dgm:t>
    </dgm:pt>
    <dgm:pt modelId="{16E07964-22AE-43D4-A513-391BFCFEE5B3}">
      <dgm:prSet phldrT="[Text]" custT="1"/>
      <dgm:spPr>
        <a:solidFill>
          <a:srgbClr val="F21F56"/>
        </a:solidFill>
      </dgm:spPr>
      <dgm:t>
        <a:bodyPr/>
        <a:lstStyle/>
        <a:p>
          <a:r>
            <a:rPr lang="ka-GE" sz="2000" dirty="0" smtClean="0">
              <a:latin typeface="Calibri" panose="020F0502020204030204" pitchFamily="34" charset="0"/>
              <a:cs typeface="Calibri" panose="020F0502020204030204" pitchFamily="34" charset="0"/>
            </a:rPr>
            <a:t>მონეტები</a:t>
          </a:r>
          <a:endParaRPr lang="en-US" sz="2000" dirty="0">
            <a:latin typeface="Calibri" panose="020F0502020204030204" pitchFamily="34" charset="0"/>
            <a:cs typeface="Calibri" panose="020F0502020204030204" pitchFamily="34" charset="0"/>
          </a:endParaRPr>
        </a:p>
      </dgm:t>
    </dgm:pt>
    <dgm:pt modelId="{AB6129A7-210C-4ECD-95C9-8BCC88621E3F}" type="parTrans" cxnId="{FB3E2D23-48D5-4DFC-BA88-6DFDE108C58F}">
      <dgm:prSet/>
      <dgm:spPr/>
      <dgm:t>
        <a:bodyPr/>
        <a:lstStyle/>
        <a:p>
          <a:endParaRPr lang="en-US"/>
        </a:p>
      </dgm:t>
    </dgm:pt>
    <dgm:pt modelId="{29C9794A-66D0-4608-AF60-760EDC897894}" type="sibTrans" cxnId="{FB3E2D23-48D5-4DFC-BA88-6DFDE108C58F}">
      <dgm:prSet/>
      <dgm:spPr/>
      <dgm:t>
        <a:bodyPr/>
        <a:lstStyle/>
        <a:p>
          <a:endParaRPr lang="en-US"/>
        </a:p>
      </dgm:t>
    </dgm:pt>
    <dgm:pt modelId="{762116F8-FC6A-48CD-B0F5-649E564FDD0E}">
      <dgm:prSet phldrT="[Text]" custT="1"/>
      <dgm:spPr>
        <a:solidFill>
          <a:srgbClr val="704DDE"/>
        </a:solidFill>
      </dgm:spPr>
      <dgm:t>
        <a:bodyPr/>
        <a:lstStyle/>
        <a:p>
          <a:r>
            <a:rPr lang="ka-GE" sz="2000" dirty="0" smtClean="0">
              <a:latin typeface="Calibri" panose="020F0502020204030204" pitchFamily="34" charset="0"/>
              <a:cs typeface="Calibri" panose="020F0502020204030204" pitchFamily="34" charset="0"/>
            </a:rPr>
            <a:t>ქაღალდის ფული</a:t>
          </a:r>
          <a:endParaRPr lang="en-US" sz="2000" dirty="0">
            <a:latin typeface="Calibri" panose="020F0502020204030204" pitchFamily="34" charset="0"/>
            <a:cs typeface="Calibri" panose="020F0502020204030204" pitchFamily="34" charset="0"/>
          </a:endParaRPr>
        </a:p>
      </dgm:t>
    </dgm:pt>
    <dgm:pt modelId="{13E81A8D-E1BA-47AA-AB5A-5A33B12DE75B}" type="parTrans" cxnId="{8A1E50B3-1C8D-4546-9972-A492E147B186}">
      <dgm:prSet/>
      <dgm:spPr/>
      <dgm:t>
        <a:bodyPr/>
        <a:lstStyle/>
        <a:p>
          <a:endParaRPr lang="en-US"/>
        </a:p>
      </dgm:t>
    </dgm:pt>
    <dgm:pt modelId="{E432A1BB-F1AC-4084-8E5D-8588C540032C}" type="sibTrans" cxnId="{8A1E50B3-1C8D-4546-9972-A492E147B186}">
      <dgm:prSet/>
      <dgm:spPr/>
      <dgm:t>
        <a:bodyPr/>
        <a:lstStyle/>
        <a:p>
          <a:endParaRPr lang="en-US"/>
        </a:p>
      </dgm:t>
    </dgm:pt>
    <dgm:pt modelId="{CAE61E94-C68F-43DB-8E98-6DDE2A82CBF4}">
      <dgm:prSet custT="1"/>
      <dgm:spPr>
        <a:solidFill>
          <a:srgbClr val="05E891"/>
        </a:solidFill>
      </dgm:spPr>
      <dgm:t>
        <a:bodyPr/>
        <a:lstStyle/>
        <a:p>
          <a:r>
            <a:rPr lang="ka-GE" sz="2000" dirty="0" smtClean="0">
              <a:latin typeface="Calibri" panose="020F0502020204030204" pitchFamily="34" charset="0"/>
              <a:cs typeface="Calibri" panose="020F0502020204030204" pitchFamily="34" charset="0"/>
            </a:rPr>
            <a:t>ციფრული ფული</a:t>
          </a:r>
          <a:endParaRPr lang="en-US" sz="2000" dirty="0">
            <a:latin typeface="Calibri" panose="020F0502020204030204" pitchFamily="34" charset="0"/>
            <a:cs typeface="Calibri" panose="020F0502020204030204" pitchFamily="34" charset="0"/>
          </a:endParaRPr>
        </a:p>
      </dgm:t>
    </dgm:pt>
    <dgm:pt modelId="{ACEAE822-D49B-45C7-AA19-4B151C9FB256}" type="parTrans" cxnId="{35673EF5-33E3-4929-8397-3EAF2F782097}">
      <dgm:prSet/>
      <dgm:spPr/>
      <dgm:t>
        <a:bodyPr/>
        <a:lstStyle/>
        <a:p>
          <a:endParaRPr lang="en-US"/>
        </a:p>
      </dgm:t>
    </dgm:pt>
    <dgm:pt modelId="{D2229FE0-484D-449D-A3D0-8AD300A0AE77}" type="sibTrans" cxnId="{35673EF5-33E3-4929-8397-3EAF2F782097}">
      <dgm:prSet/>
      <dgm:spPr/>
      <dgm:t>
        <a:bodyPr/>
        <a:lstStyle/>
        <a:p>
          <a:endParaRPr lang="en-US"/>
        </a:p>
      </dgm:t>
    </dgm:pt>
    <dgm:pt modelId="{A10F360E-44CD-4139-8B2C-B0D54CA56FF7}">
      <dgm:prSet custT="1"/>
      <dgm:spPr>
        <a:solidFill>
          <a:srgbClr val="009CA8"/>
        </a:solidFill>
      </dgm:spPr>
      <dgm:t>
        <a:bodyPr/>
        <a:lstStyle/>
        <a:p>
          <a:r>
            <a:rPr lang="ka-GE" sz="2000" dirty="0" smtClean="0">
              <a:latin typeface="Calibri" panose="020F0502020204030204" pitchFamily="34" charset="0"/>
              <a:cs typeface="Calibri" panose="020F0502020204030204" pitchFamily="34" charset="0"/>
            </a:rPr>
            <a:t>ბარათები</a:t>
          </a:r>
          <a:endParaRPr lang="en-US" sz="2000" dirty="0">
            <a:latin typeface="Calibri" panose="020F0502020204030204" pitchFamily="34" charset="0"/>
            <a:cs typeface="Calibri" panose="020F0502020204030204" pitchFamily="34" charset="0"/>
          </a:endParaRPr>
        </a:p>
      </dgm:t>
    </dgm:pt>
    <dgm:pt modelId="{B8CEC290-C23B-4638-A3B8-70ED08114B71}" type="parTrans" cxnId="{14CE753E-0D7D-47B9-86B2-ED9A8CB646F5}">
      <dgm:prSet/>
      <dgm:spPr/>
      <dgm:t>
        <a:bodyPr/>
        <a:lstStyle/>
        <a:p>
          <a:endParaRPr lang="en-US"/>
        </a:p>
      </dgm:t>
    </dgm:pt>
    <dgm:pt modelId="{069C0390-7840-4EB2-AB37-7C0417912E11}" type="sibTrans" cxnId="{14CE753E-0D7D-47B9-86B2-ED9A8CB646F5}">
      <dgm:prSet/>
      <dgm:spPr/>
      <dgm:t>
        <a:bodyPr/>
        <a:lstStyle/>
        <a:p>
          <a:endParaRPr lang="en-US"/>
        </a:p>
      </dgm:t>
    </dgm:pt>
    <dgm:pt modelId="{5BBC1415-974A-4710-8E4D-71895FEB2B8B}" type="pres">
      <dgm:prSet presAssocID="{AD3EA1CF-A0B3-454A-8169-533EE94FE93C}" presName="Name0" presStyleCnt="0">
        <dgm:presLayoutVars>
          <dgm:dir/>
          <dgm:animLvl val="lvl"/>
          <dgm:resizeHandles val="exact"/>
        </dgm:presLayoutVars>
      </dgm:prSet>
      <dgm:spPr/>
    </dgm:pt>
    <dgm:pt modelId="{3BC9096A-DFD3-48EB-AF61-2EAEF39DF87D}" type="pres">
      <dgm:prSet presAssocID="{3A998EB3-3682-441C-BEDA-714F2FAC55CA}" presName="parTxOnly" presStyleLbl="node1" presStyleIdx="0" presStyleCnt="5">
        <dgm:presLayoutVars>
          <dgm:chMax val="0"/>
          <dgm:chPref val="0"/>
          <dgm:bulletEnabled val="1"/>
        </dgm:presLayoutVars>
      </dgm:prSet>
      <dgm:spPr/>
      <dgm:t>
        <a:bodyPr/>
        <a:lstStyle/>
        <a:p>
          <a:endParaRPr lang="en-US"/>
        </a:p>
      </dgm:t>
    </dgm:pt>
    <dgm:pt modelId="{DE8D3BDD-98EC-4D1F-B55D-7CAA27E3F21B}" type="pres">
      <dgm:prSet presAssocID="{80B3AE53-ACAA-4E70-8F9A-D5B136DCCA96}" presName="parTxOnlySpace" presStyleCnt="0"/>
      <dgm:spPr/>
    </dgm:pt>
    <dgm:pt modelId="{7938C005-CFF3-4E02-998D-248F586E16F8}" type="pres">
      <dgm:prSet presAssocID="{16E07964-22AE-43D4-A513-391BFCFEE5B3}" presName="parTxOnly" presStyleLbl="node1" presStyleIdx="1" presStyleCnt="5">
        <dgm:presLayoutVars>
          <dgm:chMax val="0"/>
          <dgm:chPref val="0"/>
          <dgm:bulletEnabled val="1"/>
        </dgm:presLayoutVars>
      </dgm:prSet>
      <dgm:spPr/>
      <dgm:t>
        <a:bodyPr/>
        <a:lstStyle/>
        <a:p>
          <a:endParaRPr lang="en-US"/>
        </a:p>
      </dgm:t>
    </dgm:pt>
    <dgm:pt modelId="{87D2F771-ED94-4E41-9A1D-DE5254BAB093}" type="pres">
      <dgm:prSet presAssocID="{29C9794A-66D0-4608-AF60-760EDC897894}" presName="parTxOnlySpace" presStyleCnt="0"/>
      <dgm:spPr/>
    </dgm:pt>
    <dgm:pt modelId="{8D3F079C-4998-4861-984A-EBDA4DD4C9DB}" type="pres">
      <dgm:prSet presAssocID="{762116F8-FC6A-48CD-B0F5-649E564FDD0E}" presName="parTxOnly" presStyleLbl="node1" presStyleIdx="2" presStyleCnt="5">
        <dgm:presLayoutVars>
          <dgm:chMax val="0"/>
          <dgm:chPref val="0"/>
          <dgm:bulletEnabled val="1"/>
        </dgm:presLayoutVars>
      </dgm:prSet>
      <dgm:spPr/>
      <dgm:t>
        <a:bodyPr/>
        <a:lstStyle/>
        <a:p>
          <a:endParaRPr lang="en-US"/>
        </a:p>
      </dgm:t>
    </dgm:pt>
    <dgm:pt modelId="{DCAE4AC4-D562-437B-9A65-C97A5D7353A4}" type="pres">
      <dgm:prSet presAssocID="{E432A1BB-F1AC-4084-8E5D-8588C540032C}" presName="parTxOnlySpace" presStyleCnt="0"/>
      <dgm:spPr/>
    </dgm:pt>
    <dgm:pt modelId="{704096EC-EEA1-4D26-BA4A-4398F80DF004}" type="pres">
      <dgm:prSet presAssocID="{A10F360E-44CD-4139-8B2C-B0D54CA56FF7}" presName="parTxOnly" presStyleLbl="node1" presStyleIdx="3" presStyleCnt="5">
        <dgm:presLayoutVars>
          <dgm:chMax val="0"/>
          <dgm:chPref val="0"/>
          <dgm:bulletEnabled val="1"/>
        </dgm:presLayoutVars>
      </dgm:prSet>
      <dgm:spPr/>
      <dgm:t>
        <a:bodyPr/>
        <a:lstStyle/>
        <a:p>
          <a:endParaRPr lang="en-US"/>
        </a:p>
      </dgm:t>
    </dgm:pt>
    <dgm:pt modelId="{A0178082-0DDB-4FE8-AF4E-BC825AD68496}" type="pres">
      <dgm:prSet presAssocID="{069C0390-7840-4EB2-AB37-7C0417912E11}" presName="parTxOnlySpace" presStyleCnt="0"/>
      <dgm:spPr/>
    </dgm:pt>
    <dgm:pt modelId="{0B7EBB57-5D08-4689-8BE3-0EB83AA9F092}" type="pres">
      <dgm:prSet presAssocID="{CAE61E94-C68F-43DB-8E98-6DDE2A82CBF4}" presName="parTxOnly" presStyleLbl="node1" presStyleIdx="4" presStyleCnt="5">
        <dgm:presLayoutVars>
          <dgm:chMax val="0"/>
          <dgm:chPref val="0"/>
          <dgm:bulletEnabled val="1"/>
        </dgm:presLayoutVars>
      </dgm:prSet>
      <dgm:spPr/>
      <dgm:t>
        <a:bodyPr/>
        <a:lstStyle/>
        <a:p>
          <a:endParaRPr lang="en-US"/>
        </a:p>
      </dgm:t>
    </dgm:pt>
  </dgm:ptLst>
  <dgm:cxnLst>
    <dgm:cxn modelId="{8FCE5976-E7EE-4F23-AC4B-A96A7E985505}" srcId="{AD3EA1CF-A0B3-454A-8169-533EE94FE93C}" destId="{3A998EB3-3682-441C-BEDA-714F2FAC55CA}" srcOrd="0" destOrd="0" parTransId="{F0E0926B-15A6-43E7-A92C-3A4E9FE5898C}" sibTransId="{80B3AE53-ACAA-4E70-8F9A-D5B136DCCA96}"/>
    <dgm:cxn modelId="{1928542C-5FF2-40C0-822C-988F4ABD05EF}" type="presOf" srcId="{3A998EB3-3682-441C-BEDA-714F2FAC55CA}" destId="{3BC9096A-DFD3-48EB-AF61-2EAEF39DF87D}" srcOrd="0" destOrd="0" presId="urn:microsoft.com/office/officeart/2005/8/layout/chevron1"/>
    <dgm:cxn modelId="{6BF96F8C-9E81-41A0-A55C-DFC3054CDB58}" type="presOf" srcId="{A10F360E-44CD-4139-8B2C-B0D54CA56FF7}" destId="{704096EC-EEA1-4D26-BA4A-4398F80DF004}" srcOrd="0" destOrd="0" presId="urn:microsoft.com/office/officeart/2005/8/layout/chevron1"/>
    <dgm:cxn modelId="{F0BAC11F-36CD-49D6-AFCF-8A9410843040}" type="presOf" srcId="{CAE61E94-C68F-43DB-8E98-6DDE2A82CBF4}" destId="{0B7EBB57-5D08-4689-8BE3-0EB83AA9F092}" srcOrd="0" destOrd="0" presId="urn:microsoft.com/office/officeart/2005/8/layout/chevron1"/>
    <dgm:cxn modelId="{14CE753E-0D7D-47B9-86B2-ED9A8CB646F5}" srcId="{AD3EA1CF-A0B3-454A-8169-533EE94FE93C}" destId="{A10F360E-44CD-4139-8B2C-B0D54CA56FF7}" srcOrd="3" destOrd="0" parTransId="{B8CEC290-C23B-4638-A3B8-70ED08114B71}" sibTransId="{069C0390-7840-4EB2-AB37-7C0417912E11}"/>
    <dgm:cxn modelId="{35673EF5-33E3-4929-8397-3EAF2F782097}" srcId="{AD3EA1CF-A0B3-454A-8169-533EE94FE93C}" destId="{CAE61E94-C68F-43DB-8E98-6DDE2A82CBF4}" srcOrd="4" destOrd="0" parTransId="{ACEAE822-D49B-45C7-AA19-4B151C9FB256}" sibTransId="{D2229FE0-484D-449D-A3D0-8AD300A0AE77}"/>
    <dgm:cxn modelId="{8A1E50B3-1C8D-4546-9972-A492E147B186}" srcId="{AD3EA1CF-A0B3-454A-8169-533EE94FE93C}" destId="{762116F8-FC6A-48CD-B0F5-649E564FDD0E}" srcOrd="2" destOrd="0" parTransId="{13E81A8D-E1BA-47AA-AB5A-5A33B12DE75B}" sibTransId="{E432A1BB-F1AC-4084-8E5D-8588C540032C}"/>
    <dgm:cxn modelId="{B5682D4D-E4A3-415A-B70E-E3E70AD39D8E}" type="presOf" srcId="{762116F8-FC6A-48CD-B0F5-649E564FDD0E}" destId="{8D3F079C-4998-4861-984A-EBDA4DD4C9DB}" srcOrd="0" destOrd="0" presId="urn:microsoft.com/office/officeart/2005/8/layout/chevron1"/>
    <dgm:cxn modelId="{FB3E2D23-48D5-4DFC-BA88-6DFDE108C58F}" srcId="{AD3EA1CF-A0B3-454A-8169-533EE94FE93C}" destId="{16E07964-22AE-43D4-A513-391BFCFEE5B3}" srcOrd="1" destOrd="0" parTransId="{AB6129A7-210C-4ECD-95C9-8BCC88621E3F}" sibTransId="{29C9794A-66D0-4608-AF60-760EDC897894}"/>
    <dgm:cxn modelId="{AB117E7D-87E3-4800-B6F6-179A630362E4}" type="presOf" srcId="{AD3EA1CF-A0B3-454A-8169-533EE94FE93C}" destId="{5BBC1415-974A-4710-8E4D-71895FEB2B8B}" srcOrd="0" destOrd="0" presId="urn:microsoft.com/office/officeart/2005/8/layout/chevron1"/>
    <dgm:cxn modelId="{9F3561B0-2A84-41B8-9307-1BBB76F69868}" type="presOf" srcId="{16E07964-22AE-43D4-A513-391BFCFEE5B3}" destId="{7938C005-CFF3-4E02-998D-248F586E16F8}" srcOrd="0" destOrd="0" presId="urn:microsoft.com/office/officeart/2005/8/layout/chevron1"/>
    <dgm:cxn modelId="{3C636DEF-8375-4CFF-9979-6BE7774B6085}" type="presParOf" srcId="{5BBC1415-974A-4710-8E4D-71895FEB2B8B}" destId="{3BC9096A-DFD3-48EB-AF61-2EAEF39DF87D}" srcOrd="0" destOrd="0" presId="urn:microsoft.com/office/officeart/2005/8/layout/chevron1"/>
    <dgm:cxn modelId="{E96136B3-4F9D-4A93-9E89-F6F404D88870}" type="presParOf" srcId="{5BBC1415-974A-4710-8E4D-71895FEB2B8B}" destId="{DE8D3BDD-98EC-4D1F-B55D-7CAA27E3F21B}" srcOrd="1" destOrd="0" presId="urn:microsoft.com/office/officeart/2005/8/layout/chevron1"/>
    <dgm:cxn modelId="{C6B14A54-D469-4B7C-A80E-9DF9D3566D99}" type="presParOf" srcId="{5BBC1415-974A-4710-8E4D-71895FEB2B8B}" destId="{7938C005-CFF3-4E02-998D-248F586E16F8}" srcOrd="2" destOrd="0" presId="urn:microsoft.com/office/officeart/2005/8/layout/chevron1"/>
    <dgm:cxn modelId="{26A2B587-0E34-4530-BF1E-E0C7F0753CDD}" type="presParOf" srcId="{5BBC1415-974A-4710-8E4D-71895FEB2B8B}" destId="{87D2F771-ED94-4E41-9A1D-DE5254BAB093}" srcOrd="3" destOrd="0" presId="urn:microsoft.com/office/officeart/2005/8/layout/chevron1"/>
    <dgm:cxn modelId="{0A0CF7AF-BD6F-4D9B-9B76-8E9BCD95C026}" type="presParOf" srcId="{5BBC1415-974A-4710-8E4D-71895FEB2B8B}" destId="{8D3F079C-4998-4861-984A-EBDA4DD4C9DB}" srcOrd="4" destOrd="0" presId="urn:microsoft.com/office/officeart/2005/8/layout/chevron1"/>
    <dgm:cxn modelId="{3D9D066B-D674-4E9B-9A0C-42C9BA65755F}" type="presParOf" srcId="{5BBC1415-974A-4710-8E4D-71895FEB2B8B}" destId="{DCAE4AC4-D562-437B-9A65-C97A5D7353A4}" srcOrd="5" destOrd="0" presId="urn:microsoft.com/office/officeart/2005/8/layout/chevron1"/>
    <dgm:cxn modelId="{C3FD61C2-9C77-47D5-9A29-248EDCCB8F71}" type="presParOf" srcId="{5BBC1415-974A-4710-8E4D-71895FEB2B8B}" destId="{704096EC-EEA1-4D26-BA4A-4398F80DF004}" srcOrd="6" destOrd="0" presId="urn:microsoft.com/office/officeart/2005/8/layout/chevron1"/>
    <dgm:cxn modelId="{A8684275-C92F-4068-B8B2-3C03C31AE585}" type="presParOf" srcId="{5BBC1415-974A-4710-8E4D-71895FEB2B8B}" destId="{A0178082-0DDB-4FE8-AF4E-BC825AD68496}" srcOrd="7" destOrd="0" presId="urn:microsoft.com/office/officeart/2005/8/layout/chevron1"/>
    <dgm:cxn modelId="{F509CAE2-7FDD-4BB7-9CF0-63D9864F0F70}" type="presParOf" srcId="{5BBC1415-974A-4710-8E4D-71895FEB2B8B}" destId="{0B7EBB57-5D08-4689-8BE3-0EB83AA9F092}" srcOrd="8" destOrd="0" presId="urn:microsoft.com/office/officeart/2005/8/layout/chevron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9096A-DFD3-48EB-AF61-2EAEF39DF87D}">
      <dsp:nvSpPr>
        <dsp:cNvPr id="0" name=""/>
        <dsp:cNvSpPr/>
      </dsp:nvSpPr>
      <dsp:spPr>
        <a:xfrm>
          <a:off x="2813" y="279694"/>
          <a:ext cx="2504160" cy="1001664"/>
        </a:xfrm>
        <a:prstGeom prst="chevron">
          <a:avLst/>
        </a:prstGeom>
        <a:solidFill>
          <a:srgbClr val="FF9D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ბარტერი</a:t>
          </a:r>
          <a:endParaRPr lang="en-US" sz="2000" kern="1200" dirty="0">
            <a:latin typeface="Calibri" panose="020F0502020204030204" pitchFamily="34" charset="0"/>
            <a:cs typeface="Calibri" panose="020F0502020204030204" pitchFamily="34" charset="0"/>
          </a:endParaRPr>
        </a:p>
      </dsp:txBody>
      <dsp:txXfrm>
        <a:off x="503645" y="279694"/>
        <a:ext cx="1502496" cy="1001664"/>
      </dsp:txXfrm>
    </dsp:sp>
    <dsp:sp modelId="{7938C005-CFF3-4E02-998D-248F586E16F8}">
      <dsp:nvSpPr>
        <dsp:cNvPr id="0" name=""/>
        <dsp:cNvSpPr/>
      </dsp:nvSpPr>
      <dsp:spPr>
        <a:xfrm>
          <a:off x="2256558" y="279694"/>
          <a:ext cx="2504160" cy="1001664"/>
        </a:xfrm>
        <a:prstGeom prst="chevron">
          <a:avLst/>
        </a:prstGeom>
        <a:solidFill>
          <a:srgbClr val="F21F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მონეტები</a:t>
          </a:r>
          <a:endParaRPr lang="en-US" sz="2000" kern="1200" dirty="0">
            <a:latin typeface="Calibri" panose="020F0502020204030204" pitchFamily="34" charset="0"/>
            <a:cs typeface="Calibri" panose="020F0502020204030204" pitchFamily="34" charset="0"/>
          </a:endParaRPr>
        </a:p>
      </dsp:txBody>
      <dsp:txXfrm>
        <a:off x="2757390" y="279694"/>
        <a:ext cx="1502496" cy="1001664"/>
      </dsp:txXfrm>
    </dsp:sp>
    <dsp:sp modelId="{8D3F079C-4998-4861-984A-EBDA4DD4C9DB}">
      <dsp:nvSpPr>
        <dsp:cNvPr id="0" name=""/>
        <dsp:cNvSpPr/>
      </dsp:nvSpPr>
      <dsp:spPr>
        <a:xfrm>
          <a:off x="4510302" y="279694"/>
          <a:ext cx="2504160" cy="1001664"/>
        </a:xfrm>
        <a:prstGeom prst="chevron">
          <a:avLst/>
        </a:prstGeom>
        <a:solidFill>
          <a:srgbClr val="704D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ქაღალდის ფული</a:t>
          </a:r>
          <a:endParaRPr lang="en-US" sz="2000" kern="1200" dirty="0">
            <a:latin typeface="Calibri" panose="020F0502020204030204" pitchFamily="34" charset="0"/>
            <a:cs typeface="Calibri" panose="020F0502020204030204" pitchFamily="34" charset="0"/>
          </a:endParaRPr>
        </a:p>
      </dsp:txBody>
      <dsp:txXfrm>
        <a:off x="5011134" y="279694"/>
        <a:ext cx="1502496" cy="1001664"/>
      </dsp:txXfrm>
    </dsp:sp>
    <dsp:sp modelId="{704096EC-EEA1-4D26-BA4A-4398F80DF004}">
      <dsp:nvSpPr>
        <dsp:cNvPr id="0" name=""/>
        <dsp:cNvSpPr/>
      </dsp:nvSpPr>
      <dsp:spPr>
        <a:xfrm>
          <a:off x="6764047" y="279694"/>
          <a:ext cx="2504160" cy="1001664"/>
        </a:xfrm>
        <a:prstGeom prst="chevron">
          <a:avLst/>
        </a:prstGeom>
        <a:solidFill>
          <a:srgbClr val="009CA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ბარათები</a:t>
          </a:r>
          <a:endParaRPr lang="en-US" sz="2000" kern="1200" dirty="0">
            <a:latin typeface="Calibri" panose="020F0502020204030204" pitchFamily="34" charset="0"/>
            <a:cs typeface="Calibri" panose="020F0502020204030204" pitchFamily="34" charset="0"/>
          </a:endParaRPr>
        </a:p>
      </dsp:txBody>
      <dsp:txXfrm>
        <a:off x="7264879" y="279694"/>
        <a:ext cx="1502496" cy="1001664"/>
      </dsp:txXfrm>
    </dsp:sp>
    <dsp:sp modelId="{0B7EBB57-5D08-4689-8BE3-0EB83AA9F092}">
      <dsp:nvSpPr>
        <dsp:cNvPr id="0" name=""/>
        <dsp:cNvSpPr/>
      </dsp:nvSpPr>
      <dsp:spPr>
        <a:xfrm>
          <a:off x="9017791" y="279694"/>
          <a:ext cx="2504160" cy="1001664"/>
        </a:xfrm>
        <a:prstGeom prst="chevron">
          <a:avLst/>
        </a:prstGeom>
        <a:solidFill>
          <a:srgbClr val="05E89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ციფრული ფული</a:t>
          </a:r>
          <a:endParaRPr lang="en-US" sz="2000" kern="1200" dirty="0">
            <a:latin typeface="Calibri" panose="020F0502020204030204" pitchFamily="34" charset="0"/>
            <a:cs typeface="Calibri" panose="020F0502020204030204" pitchFamily="34" charset="0"/>
          </a:endParaRPr>
        </a:p>
      </dsp:txBody>
      <dsp:txXfrm>
        <a:off x="9518623" y="279694"/>
        <a:ext cx="1502496" cy="100166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5334F-A633-46DE-B192-88D67B8D3F15}" type="datetimeFigureOut">
              <a:rPr lang="en-US" smtClean="0"/>
              <a:t>10/16/2026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1CE404-A223-410B-813C-A7920BAD9D58}" type="slidenum">
              <a:rPr lang="en-US" smtClean="0"/>
              <a:t>‹#›</a:t>
            </a:fld>
            <a:endParaRPr lang="en-US"/>
          </a:p>
        </p:txBody>
      </p:sp>
    </p:spTree>
    <p:extLst>
      <p:ext uri="{BB962C8B-B14F-4D97-AF65-F5344CB8AC3E}">
        <p14:creationId xmlns:p14="http://schemas.microsoft.com/office/powerpoint/2010/main" val="169829027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B26B74-300E-46B4-94FC-CD9A7D3271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58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a:t>
            </a:fld>
            <a:endParaRPr lang="en-US"/>
          </a:p>
        </p:txBody>
      </p:sp>
    </p:spTree>
    <p:extLst>
      <p:ext uri="{BB962C8B-B14F-4D97-AF65-F5344CB8AC3E}">
        <p14:creationId xmlns:p14="http://schemas.microsoft.com/office/powerpoint/2010/main" val="1062763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3</a:t>
            </a:fld>
            <a:endParaRPr lang="en-US"/>
          </a:p>
        </p:txBody>
      </p:sp>
    </p:spTree>
    <p:extLst>
      <p:ext uri="{BB962C8B-B14F-4D97-AF65-F5344CB8AC3E}">
        <p14:creationId xmlns:p14="http://schemas.microsoft.com/office/powerpoint/2010/main" val="2532721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4</a:t>
            </a:fld>
            <a:endParaRPr lang="en-US"/>
          </a:p>
        </p:txBody>
      </p:sp>
    </p:spTree>
    <p:extLst>
      <p:ext uri="{BB962C8B-B14F-4D97-AF65-F5344CB8AC3E}">
        <p14:creationId xmlns:p14="http://schemas.microsoft.com/office/powerpoint/2010/main" val="270957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5</a:t>
            </a:fld>
            <a:endParaRPr lang="en-US"/>
          </a:p>
        </p:txBody>
      </p:sp>
    </p:spTree>
    <p:extLst>
      <p:ext uri="{BB962C8B-B14F-4D97-AF65-F5344CB8AC3E}">
        <p14:creationId xmlns:p14="http://schemas.microsoft.com/office/powerpoint/2010/main" val="1284650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6</a:t>
            </a:fld>
            <a:endParaRPr lang="en-US"/>
          </a:p>
        </p:txBody>
      </p:sp>
    </p:spTree>
    <p:extLst>
      <p:ext uri="{BB962C8B-B14F-4D97-AF65-F5344CB8AC3E}">
        <p14:creationId xmlns:p14="http://schemas.microsoft.com/office/powerpoint/2010/main" val="1004883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7</a:t>
            </a:fld>
            <a:endParaRPr lang="en-US"/>
          </a:p>
        </p:txBody>
      </p:sp>
    </p:spTree>
    <p:extLst>
      <p:ext uri="{BB962C8B-B14F-4D97-AF65-F5344CB8AC3E}">
        <p14:creationId xmlns:p14="http://schemas.microsoft.com/office/powerpoint/2010/main" val="6341302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8</a:t>
            </a:fld>
            <a:endParaRPr lang="en-US"/>
          </a:p>
        </p:txBody>
      </p:sp>
    </p:spTree>
    <p:extLst>
      <p:ext uri="{BB962C8B-B14F-4D97-AF65-F5344CB8AC3E}">
        <p14:creationId xmlns:p14="http://schemas.microsoft.com/office/powerpoint/2010/main" val="1647302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9</a:t>
            </a:fld>
            <a:endParaRPr lang="en-US"/>
          </a:p>
        </p:txBody>
      </p:sp>
    </p:spTree>
    <p:extLst>
      <p:ext uri="{BB962C8B-B14F-4D97-AF65-F5344CB8AC3E}">
        <p14:creationId xmlns:p14="http://schemas.microsoft.com/office/powerpoint/2010/main" val="1128788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10</a:t>
            </a:fld>
            <a:endParaRPr lang="en-US"/>
          </a:p>
        </p:txBody>
      </p:sp>
    </p:spTree>
    <p:extLst>
      <p:ext uri="{BB962C8B-B14F-4D97-AF65-F5344CB8AC3E}">
        <p14:creationId xmlns:p14="http://schemas.microsoft.com/office/powerpoint/2010/main" val="45308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11</a:t>
            </a:fld>
            <a:endParaRPr lang="en-US"/>
          </a:p>
        </p:txBody>
      </p:sp>
    </p:spTree>
    <p:extLst>
      <p:ext uri="{BB962C8B-B14F-4D97-AF65-F5344CB8AC3E}">
        <p14:creationId xmlns:p14="http://schemas.microsoft.com/office/powerpoint/2010/main" val="2874578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12</a:t>
            </a:fld>
            <a:endParaRPr lang="en-US"/>
          </a:p>
        </p:txBody>
      </p:sp>
    </p:spTree>
    <p:extLst>
      <p:ext uri="{BB962C8B-B14F-4D97-AF65-F5344CB8AC3E}">
        <p14:creationId xmlns:p14="http://schemas.microsoft.com/office/powerpoint/2010/main" val="3537538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13</a:t>
            </a:fld>
            <a:endParaRPr lang="en-US"/>
          </a:p>
        </p:txBody>
      </p:sp>
    </p:spTree>
    <p:extLst>
      <p:ext uri="{BB962C8B-B14F-4D97-AF65-F5344CB8AC3E}">
        <p14:creationId xmlns:p14="http://schemas.microsoft.com/office/powerpoint/2010/main" val="3800495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14</a:t>
            </a:fld>
            <a:endParaRPr lang="en-US"/>
          </a:p>
        </p:txBody>
      </p:sp>
    </p:spTree>
    <p:extLst>
      <p:ext uri="{BB962C8B-B14F-4D97-AF65-F5344CB8AC3E}">
        <p14:creationId xmlns:p14="http://schemas.microsoft.com/office/powerpoint/2010/main" val="2701809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15</a:t>
            </a:fld>
            <a:endParaRPr lang="en-US"/>
          </a:p>
        </p:txBody>
      </p:sp>
    </p:spTree>
    <p:extLst>
      <p:ext uri="{BB962C8B-B14F-4D97-AF65-F5344CB8AC3E}">
        <p14:creationId xmlns:p14="http://schemas.microsoft.com/office/powerpoint/2010/main" val="168561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16</a:t>
            </a:fld>
            <a:endParaRPr lang="en-US"/>
          </a:p>
        </p:txBody>
      </p:sp>
    </p:spTree>
    <p:extLst>
      <p:ext uri="{BB962C8B-B14F-4D97-AF65-F5344CB8AC3E}">
        <p14:creationId xmlns:p14="http://schemas.microsoft.com/office/powerpoint/2010/main" val="1630796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17</a:t>
            </a:fld>
            <a:endParaRPr lang="en-US"/>
          </a:p>
        </p:txBody>
      </p:sp>
    </p:spTree>
    <p:extLst>
      <p:ext uri="{BB962C8B-B14F-4D97-AF65-F5344CB8AC3E}">
        <p14:creationId xmlns:p14="http://schemas.microsoft.com/office/powerpoint/2010/main" val="2973652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18</a:t>
            </a:fld>
            <a:endParaRPr lang="en-US"/>
          </a:p>
        </p:txBody>
      </p:sp>
    </p:spTree>
    <p:extLst>
      <p:ext uri="{BB962C8B-B14F-4D97-AF65-F5344CB8AC3E}">
        <p14:creationId xmlns:p14="http://schemas.microsoft.com/office/powerpoint/2010/main" val="257633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19</a:t>
            </a:fld>
            <a:endParaRPr lang="en-US"/>
          </a:p>
        </p:txBody>
      </p:sp>
    </p:spTree>
    <p:extLst>
      <p:ext uri="{BB962C8B-B14F-4D97-AF65-F5344CB8AC3E}">
        <p14:creationId xmlns:p14="http://schemas.microsoft.com/office/powerpoint/2010/main" val="144362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20</a:t>
            </a:fld>
            <a:endParaRPr lang="en-US"/>
          </a:p>
        </p:txBody>
      </p:sp>
    </p:spTree>
    <p:extLst>
      <p:ext uri="{BB962C8B-B14F-4D97-AF65-F5344CB8AC3E}">
        <p14:creationId xmlns:p14="http://schemas.microsoft.com/office/powerpoint/2010/main" val="1527523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21</a:t>
            </a:fld>
            <a:endParaRPr lang="en-US"/>
          </a:p>
        </p:txBody>
      </p:sp>
    </p:spTree>
    <p:extLst>
      <p:ext uri="{BB962C8B-B14F-4D97-AF65-F5344CB8AC3E}">
        <p14:creationId xmlns:p14="http://schemas.microsoft.com/office/powerpoint/2010/main" val="1257071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22</a:t>
            </a:fld>
            <a:endParaRPr lang="en-US"/>
          </a:p>
        </p:txBody>
      </p:sp>
    </p:spTree>
    <p:extLst>
      <p:ext uri="{BB962C8B-B14F-4D97-AF65-F5344CB8AC3E}">
        <p14:creationId xmlns:p14="http://schemas.microsoft.com/office/powerpoint/2010/main" val="517775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23</a:t>
            </a:fld>
            <a:endParaRPr lang="en-US"/>
          </a:p>
        </p:txBody>
      </p:sp>
    </p:spTree>
    <p:extLst>
      <p:ext uri="{BB962C8B-B14F-4D97-AF65-F5344CB8AC3E}">
        <p14:creationId xmlns:p14="http://schemas.microsoft.com/office/powerpoint/2010/main" val="3788080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24</a:t>
            </a:fld>
            <a:endParaRPr lang="en-US"/>
          </a:p>
        </p:txBody>
      </p:sp>
    </p:spTree>
    <p:extLst>
      <p:ext uri="{BB962C8B-B14F-4D97-AF65-F5344CB8AC3E}">
        <p14:creationId xmlns:p14="http://schemas.microsoft.com/office/powerpoint/2010/main" val="1558528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25</a:t>
            </a:fld>
            <a:endParaRPr lang="en-US"/>
          </a:p>
        </p:txBody>
      </p:sp>
    </p:spTree>
    <p:extLst>
      <p:ext uri="{BB962C8B-B14F-4D97-AF65-F5344CB8AC3E}">
        <p14:creationId xmlns:p14="http://schemas.microsoft.com/office/powerpoint/2010/main" val="432100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B26B74-300E-46B4-94FC-CD9A7D3271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315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D656D2-D4F8-491A-B809-83E37EA8AE66}" type="datetime1">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21052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74A85-3B4F-4F64-9DAC-D1EB94375665}" type="datetime1">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20251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5FAA01-E7D9-46E2-AF0C-2A2C43C15D79}" type="datetime1">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43785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299A06-E16D-4243-AA44-3E6050657A7B}" type="datetime1">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49359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C5757E-D954-46D9-8C4F-E1973B7831B2}" type="datetime1">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687186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F08076-919B-490A-8F5B-093A8458DC5B}" type="datetime1">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929559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CE046-423F-4F10-A684-6B5FFA8F9D9C}" type="datetime1">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98352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B9DF79-B947-4B00-91B2-1349C15B51AE}" type="datetime1">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316425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731D1C4-FE70-40CE-8736-02515174B723}" type="datetime1">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4170805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51B82-2320-4503-8E28-3B28A684FFC3}" type="datetime1">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03645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49C343-3377-4899-9EFF-B9DD1CB30A76}" type="datetime1">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708625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2267135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773400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C6A5A5-53FB-4F7F-8B4D-34992969127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3636214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C6A5A5-53FB-4F7F-8B4D-34992969127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4213938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C6A5A5-53FB-4F7F-8B4D-349929691274}" type="datetimeFigureOut">
              <a:rPr lang="en-US" smtClean="0"/>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501245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C6A5A5-53FB-4F7F-8B4D-349929691274}" type="datetimeFigureOut">
              <a:rPr lang="en-US" smtClean="0"/>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902020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C6A5A5-53FB-4F7F-8B4D-34992969127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4259308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3C6A5A5-53FB-4F7F-8B4D-34992969127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2349544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3C6A5A5-53FB-4F7F-8B4D-349929691274}" type="datetimeFigureOut">
              <a:rPr lang="en-US" smtClean="0"/>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371243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828079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9445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08BDD-37B5-4956-B4BF-1E340BB94367}" type="datetime1">
              <a:rPr lang="en-US" smtClean="0"/>
              <a:t>10/16/2026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8B534-7F35-4913-9EF6-1F9A6D6A3EDE}" type="slidenum">
              <a:rPr lang="en-US" smtClean="0"/>
              <a:t>‹#›</a:t>
            </a:fld>
            <a:endParaRPr lang="en-US"/>
          </a:p>
        </p:txBody>
      </p:sp>
    </p:spTree>
    <p:extLst>
      <p:ext uri="{BB962C8B-B14F-4D97-AF65-F5344CB8AC3E}">
        <p14:creationId xmlns:p14="http://schemas.microsoft.com/office/powerpoint/2010/main" val="3739484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6A5A5-53FB-4F7F-8B4D-349929691274}" type="datetimeFigureOut">
              <a:rPr lang="en-US" smtClean="0"/>
              <a:t>10/16/2026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6B659-E487-4A60-A148-1DF5915069E4}" type="slidenum">
              <a:rPr lang="en-US" smtClean="0"/>
              <a:t>‹#›</a:t>
            </a:fld>
            <a:endParaRPr lang="en-US"/>
          </a:p>
        </p:txBody>
      </p:sp>
    </p:spTree>
    <p:extLst>
      <p:ext uri="{BB962C8B-B14F-4D97-AF65-F5344CB8AC3E}">
        <p14:creationId xmlns:p14="http://schemas.microsoft.com/office/powerpoint/2010/main" val="20527353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14" Type="http://schemas.openxmlformats.org/officeDocument/2006/relationships/image" Target="../media/image20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11.png"/><Relationship Id="rId1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4.png"/><Relationship Id="rId1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4.png"/><Relationship Id="rId5" Type="http://schemas.openxmlformats.org/officeDocument/2006/relationships/image" Target="../media/image11.png"/><Relationship Id="rId15" Type="http://schemas.openxmlformats.org/officeDocument/2006/relationships/image" Target="../media/image18.pn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4.png"/><Relationship Id="rId1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9.png"/><Relationship Id="rId5" Type="http://schemas.openxmlformats.org/officeDocument/2006/relationships/image" Target="../media/image11.png"/><Relationship Id="rId15" Type="http://schemas.openxmlformats.org/officeDocument/2006/relationships/image" Target="../media/image23.png"/><Relationship Id="rId10" Type="http://schemas.openxmlformats.org/officeDocument/2006/relationships/image" Target="../media/image5.png"/><Relationship Id="rId4" Type="http://schemas.openxmlformats.org/officeDocument/2006/relationships/image" Target="../media/image10.png"/><Relationship Id="rId9" Type="http://schemas.openxmlformats.org/officeDocument/2006/relationships/image" Target="../media/image4.png"/><Relationship Id="rId1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6.png"/><Relationship Id="rId5" Type="http://schemas.openxmlformats.org/officeDocument/2006/relationships/image" Target="../media/image5.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2.png"/><Relationship Id="rId14" Type="http://schemas.openxmlformats.org/officeDocument/2006/relationships/image" Target="../media/image29.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8.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6.png"/><Relationship Id="rId5" Type="http://schemas.openxmlformats.org/officeDocument/2006/relationships/image" Target="../media/image5.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2.png"/><Relationship Id="rId1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png"/><Relationship Id="rId10" Type="http://schemas.openxmlformats.org/officeDocument/2006/relationships/image" Target="../media/image25.png"/><Relationship Id="rId4" Type="http://schemas.openxmlformats.org/officeDocument/2006/relationships/image" Target="../media/image4.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1.png"/><Relationship Id="rId11" Type="http://schemas.microsoft.com/office/2007/relationships/diagramDrawing" Target="../diagrams/drawing1.xml"/><Relationship Id="rId5" Type="http://schemas.openxmlformats.org/officeDocument/2006/relationships/image" Target="../media/image5.pn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6" Type="http://schemas.openxmlformats.org/officeDocument/2006/relationships/image" Target="../media/image24.svg"/><Relationship Id="rId3" Type="http://schemas.openxmlformats.org/officeDocument/2006/relationships/image" Target="../media/image32.JPG"/><Relationship Id="rId7"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26" Type="http://schemas.openxmlformats.org/officeDocument/2006/relationships/image" Target="../media/image24.svg"/><Relationship Id="rId3" Type="http://schemas.openxmlformats.org/officeDocument/2006/relationships/image" Target="../media/image3.png"/><Relationship Id="rId7"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5.png"/><Relationship Id="rId12"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3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37.png"/><Relationship Id="rId9" Type="http://schemas.openxmlformats.org/officeDocument/2006/relationships/image" Target="../media/image23.sv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6.JPG"/><Relationship Id="rId3" Type="http://schemas.openxmlformats.org/officeDocument/2006/relationships/image" Target="../media/image3.png"/><Relationship Id="rId7" Type="http://schemas.openxmlformats.org/officeDocument/2006/relationships/image" Target="../media/image67.svg"/><Relationship Id="rId12" Type="http://schemas.openxmlformats.org/officeDocument/2006/relationships/image" Target="../media/image4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11" Type="http://schemas.openxmlformats.org/officeDocument/2006/relationships/image" Target="../media/image44.png"/><Relationship Id="rId5" Type="http://schemas.openxmlformats.org/officeDocument/2006/relationships/image" Target="../media/image5.png"/><Relationship Id="rId15" Type="http://schemas.openxmlformats.org/officeDocument/2006/relationships/image" Target="../media/image48.png"/><Relationship Id="rId28" Type="http://schemas.openxmlformats.org/officeDocument/2006/relationships/image" Target="../media/image222.svg"/><Relationship Id="rId10" Type="http://schemas.openxmlformats.org/officeDocument/2006/relationships/image" Target="../media/image43.png"/><Relationship Id="rId4" Type="http://schemas.openxmlformats.org/officeDocument/2006/relationships/image" Target="../media/image4.png"/><Relationship Id="rId9" Type="http://schemas.openxmlformats.org/officeDocument/2006/relationships/image" Target="../media/image102.svg"/><Relationship Id="rId14" Type="http://schemas.openxmlformats.org/officeDocument/2006/relationships/image" Target="../media/image47.JPG"/></Relationships>
</file>

<file path=ppt/slides/_rels/slide1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54.jpg"/><Relationship Id="rId34" Type="http://schemas.openxmlformats.org/officeDocument/2006/relationships/image" Target="../media/image32.svg"/><Relationship Id="rId7" Type="http://schemas.openxmlformats.org/officeDocument/2006/relationships/image" Target="../media/image5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png"/><Relationship Id="rId36" Type="http://schemas.openxmlformats.org/officeDocument/2006/relationships/image" Target="../media/image58.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png"/><Relationship Id="rId36" Type="http://schemas.openxmlformats.org/officeDocument/2006/relationships/image" Target="../media/image59.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5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png"/><Relationship Id="rId36" Type="http://schemas.openxmlformats.org/officeDocument/2006/relationships/image" Target="../media/image60.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png"/><Relationship Id="rId36" Type="http://schemas.openxmlformats.org/officeDocument/2006/relationships/image" Target="../media/image61.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5.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CA8"/>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043" y="1528576"/>
            <a:ext cx="11428571" cy="4561905"/>
          </a:xfrm>
          <a:prstGeom prst="rect">
            <a:avLst/>
          </a:prstGeom>
        </p:spPr>
      </p:pic>
      <p:sp>
        <p:nvSpPr>
          <p:cNvPr id="10" name="TextBox 9"/>
          <p:cNvSpPr txBox="1"/>
          <p:nvPr/>
        </p:nvSpPr>
        <p:spPr>
          <a:xfrm>
            <a:off x="2273595" y="367483"/>
            <a:ext cx="764480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8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დაზოგვის მსოფლიო დღე</a:t>
            </a: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3930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
        <p:cNvGrpSpPr/>
        <p:nvPr/>
      </p:nvGrpSpPr>
      <p:grpSpPr>
        <a:xfrm>
          <a:off x="0" y="0"/>
          <a:ext cx="0" cy="0"/>
          <a:chOff x="0" y="0"/>
          <a:chExt cx="0" cy="0"/>
        </a:xfrm>
      </p:grpSpPr>
      <p:sp>
        <p:nvSpPr>
          <p:cNvPr id="17" name="Rectangle 16"/>
          <p:cNvSpPr/>
          <p:nvPr/>
        </p:nvSpPr>
        <p:spPr>
          <a:xfrm>
            <a:off x="625793" y="1453727"/>
            <a:ext cx="6337741" cy="4130925"/>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5" name="Rectangle 14">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5F8FA"/>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6"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3" name="Rectangle: Rounded Corners 36">
            <a:extLst>
              <a:ext uri="{FF2B5EF4-FFF2-40B4-BE49-F238E27FC236}">
                <a16:creationId xmlns:a16="http://schemas.microsoft.com/office/drawing/2014/main" id="{C1BA7468-213C-4661-8470-7FA724ED6932}"/>
              </a:ext>
            </a:extLst>
          </p:cNvPr>
          <p:cNvSpPr/>
          <p:nvPr/>
        </p:nvSpPr>
        <p:spPr>
          <a:xfrm>
            <a:off x="7671471" y="1453727"/>
            <a:ext cx="3006054" cy="717880"/>
          </a:xfrm>
          <a:prstGeom prst="roundRect">
            <a:avLst/>
          </a:prstGeom>
          <a:solidFill>
            <a:schemeClr val="bg1">
              <a:alpha val="60000"/>
            </a:schemeClr>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F21F56"/>
                </a:solidFill>
                <a:latin typeface="Calibri" panose="020F0502020204030204" pitchFamily="34" charset="0"/>
                <a:cs typeface="Calibri" panose="020F0502020204030204" pitchFamily="34" charset="0"/>
              </a:rPr>
              <a:t>ფული</a:t>
            </a:r>
            <a:endParaRPr kumimoji="0" lang="ka-GE" sz="2400" b="0" i="0" u="none" strike="noStrike" kern="1200" cap="none" spc="0" normalizeH="0" baseline="0" noProof="0" dirty="0">
              <a:ln>
                <a:noFill/>
              </a:ln>
              <a:solidFill>
                <a:srgbClr val="F21F56"/>
              </a:solidFill>
              <a:effectLst/>
              <a:uLnTx/>
              <a:uFillTx/>
              <a:latin typeface="Calibri" panose="020F0502020204030204" pitchFamily="34" charset="0"/>
              <a:cs typeface="Calibri" panose="020F0502020204030204" pitchFamily="34" charset="0"/>
            </a:endParaRPr>
          </a:p>
        </p:txBody>
      </p:sp>
      <p:sp>
        <p:nvSpPr>
          <p:cNvPr id="14" name="Rectangle: Rounded Corners 36">
            <a:extLst>
              <a:ext uri="{FF2B5EF4-FFF2-40B4-BE49-F238E27FC236}">
                <a16:creationId xmlns:a16="http://schemas.microsoft.com/office/drawing/2014/main" id="{C1BA7468-213C-4661-8470-7FA724ED6932}"/>
              </a:ext>
            </a:extLst>
          </p:cNvPr>
          <p:cNvSpPr/>
          <p:nvPr/>
        </p:nvSpPr>
        <p:spPr>
          <a:xfrm>
            <a:off x="7671471" y="2550976"/>
            <a:ext cx="3006054" cy="717880"/>
          </a:xfrm>
          <a:prstGeom prst="roundRect">
            <a:avLst/>
          </a:prstGeom>
          <a:solidFill>
            <a:schemeClr val="bg1">
              <a:alpha val="60000"/>
            </a:schemeClr>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05E891"/>
                </a:solidFill>
                <a:latin typeface="Calibri" panose="020F0502020204030204" pitchFamily="34" charset="0"/>
                <a:cs typeface="Calibri" panose="020F0502020204030204" pitchFamily="34" charset="0"/>
              </a:rPr>
              <a:t>დაზოგვა</a:t>
            </a:r>
            <a:endParaRPr kumimoji="0" lang="ka-GE" sz="2400" b="0" i="0" u="none" strike="noStrike" kern="1200" cap="none" spc="0" normalizeH="0" baseline="0" noProof="0" dirty="0">
              <a:ln>
                <a:noFill/>
              </a:ln>
              <a:solidFill>
                <a:srgbClr val="05E891"/>
              </a:solidFill>
              <a:effectLst/>
              <a:uLnTx/>
              <a:uFillTx/>
              <a:latin typeface="Calibri" panose="020F0502020204030204" pitchFamily="34" charset="0"/>
              <a:cs typeface="Calibri" panose="020F0502020204030204" pitchFamily="34" charset="0"/>
            </a:endParaRPr>
          </a:p>
        </p:txBody>
      </p:sp>
      <p:sp>
        <p:nvSpPr>
          <p:cNvPr id="21" name="Rectangle: Rounded Corners 36">
            <a:extLst>
              <a:ext uri="{FF2B5EF4-FFF2-40B4-BE49-F238E27FC236}">
                <a16:creationId xmlns:a16="http://schemas.microsoft.com/office/drawing/2014/main" id="{C1BA7468-213C-4661-8470-7FA724ED6932}"/>
              </a:ext>
            </a:extLst>
          </p:cNvPr>
          <p:cNvSpPr/>
          <p:nvPr/>
        </p:nvSpPr>
        <p:spPr>
          <a:xfrm>
            <a:off x="7671471" y="4809832"/>
            <a:ext cx="3006054" cy="717880"/>
          </a:xfrm>
          <a:prstGeom prst="roundRect">
            <a:avLst/>
          </a:prstGeom>
          <a:solidFill>
            <a:schemeClr val="bg1">
              <a:alpha val="60000"/>
            </a:schemeClr>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FF9D00"/>
                </a:solidFill>
                <a:latin typeface="Calibri" panose="020F0502020204030204" pitchFamily="34" charset="0"/>
                <a:cs typeface="Calibri" panose="020F0502020204030204" pitchFamily="34" charset="0"/>
              </a:rPr>
              <a:t>უსაფრთხოება</a:t>
            </a:r>
            <a:endParaRPr kumimoji="0" lang="ka-GE" sz="2400" b="0" i="0" u="none" strike="noStrike" kern="1200" cap="none" spc="0" normalizeH="0" baseline="0" noProof="0" dirty="0">
              <a:ln>
                <a:noFill/>
              </a:ln>
              <a:solidFill>
                <a:srgbClr val="FF9D00"/>
              </a:solidFill>
              <a:effectLst/>
              <a:uLnTx/>
              <a:uFillTx/>
              <a:latin typeface="Calibri" panose="020F0502020204030204" pitchFamily="34" charset="0"/>
              <a:cs typeface="Calibri" panose="020F0502020204030204" pitchFamily="34" charset="0"/>
            </a:endParaRPr>
          </a:p>
        </p:txBody>
      </p:sp>
      <p:sp>
        <p:nvSpPr>
          <p:cNvPr id="22" name="Rectangle: Rounded Corners 36">
            <a:extLst>
              <a:ext uri="{FF2B5EF4-FFF2-40B4-BE49-F238E27FC236}">
                <a16:creationId xmlns:a16="http://schemas.microsoft.com/office/drawing/2014/main" id="{C1BA7468-213C-4661-8470-7FA724ED6932}"/>
              </a:ext>
            </a:extLst>
          </p:cNvPr>
          <p:cNvSpPr/>
          <p:nvPr/>
        </p:nvSpPr>
        <p:spPr>
          <a:xfrm>
            <a:off x="7671471" y="3680404"/>
            <a:ext cx="3006054" cy="717880"/>
          </a:xfrm>
          <a:prstGeom prst="roundRect">
            <a:avLst/>
          </a:prstGeom>
          <a:solidFill>
            <a:schemeClr val="bg1">
              <a:alpha val="60000"/>
            </a:schemeClr>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704DDE"/>
                </a:solidFill>
                <a:latin typeface="Calibri" panose="020F0502020204030204" pitchFamily="34" charset="0"/>
                <a:cs typeface="Calibri" panose="020F0502020204030204" pitchFamily="34" charset="0"/>
              </a:rPr>
              <a:t>ინვესტირება</a:t>
            </a:r>
            <a:endParaRPr kumimoji="0" lang="ka-GE" sz="2400" b="0" i="0" u="none" strike="noStrike" kern="1200" cap="none" spc="0" normalizeH="0" baseline="0" noProof="0" dirty="0">
              <a:ln>
                <a:noFill/>
              </a:ln>
              <a:solidFill>
                <a:srgbClr val="704DDE"/>
              </a:solidFill>
              <a:effectLst/>
              <a:uLnTx/>
              <a:uFillTx/>
              <a:latin typeface="Calibri" panose="020F0502020204030204" pitchFamily="34" charset="0"/>
              <a:cs typeface="Calibri" panose="020F0502020204030204" pitchFamily="34" charset="0"/>
            </a:endParaRPr>
          </a:p>
        </p:txBody>
      </p:sp>
      <p:pic>
        <p:nvPicPr>
          <p:cNvPr id="18" name="Graphic 14" descr="Earth globe Africa and Europe">
            <a:extLst>
              <a:ext uri="{FF2B5EF4-FFF2-40B4-BE49-F238E27FC236}">
                <a16:creationId xmlns:a16="http://schemas.microsoft.com/office/drawing/2014/main" id="{814132C0-3E7D-208D-326B-469F1ED394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625793" y="326285"/>
            <a:ext cx="914400" cy="914400"/>
          </a:xfrm>
          <a:prstGeom prst="rect">
            <a:avLst/>
          </a:prstGeom>
        </p:spPr>
      </p:pic>
      <p:sp>
        <p:nvSpPr>
          <p:cNvPr id="19"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იმოგზაურე </a:t>
            </a:r>
            <a:r>
              <a:rPr lang="ka-GE" sz="2800" dirty="0" smtClean="0">
                <a:solidFill>
                  <a:srgbClr val="333333"/>
                </a:solidFill>
                <a:latin typeface="Calibri" panose="020F0502020204030204" pitchFamily="34" charset="0"/>
                <a:cs typeface="Calibri" panose="020F0502020204030204" pitchFamily="34" charset="0"/>
              </a:rPr>
              <a:t>ფულის სამყაროში</a:t>
            </a:r>
            <a:endParaRPr lang="en-US" sz="2800" dirty="0">
              <a:solidFill>
                <a:srgbClr val="3333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4870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19125" y="1785797"/>
            <a:ext cx="5898554" cy="3985373"/>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50" name="Rectangle: Rounded Corners 36">
            <a:extLst>
              <a:ext uri="{FF2B5EF4-FFF2-40B4-BE49-F238E27FC236}">
                <a16:creationId xmlns:a16="http://schemas.microsoft.com/office/drawing/2014/main" id="{C1BA7468-213C-4661-8470-7FA724ED6932}"/>
              </a:ext>
            </a:extLst>
          </p:cNvPr>
          <p:cNvSpPr/>
          <p:nvPr/>
        </p:nvSpPr>
        <p:spPr>
          <a:xfrm>
            <a:off x="7458470" y="2009844"/>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5 გუნდი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51" name="Rectangle: Rounded Corners 36">
            <a:extLst>
              <a:ext uri="{FF2B5EF4-FFF2-40B4-BE49-F238E27FC236}">
                <a16:creationId xmlns:a16="http://schemas.microsoft.com/office/drawing/2014/main" id="{C1BA7468-213C-4661-8470-7FA724ED6932}"/>
              </a:ext>
            </a:extLst>
          </p:cNvPr>
          <p:cNvSpPr/>
          <p:nvPr/>
        </p:nvSpPr>
        <p:spPr>
          <a:xfrm>
            <a:off x="7458470" y="3358928"/>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4 ეტაპი - </a:t>
            </a:r>
            <a:r>
              <a:rPr lang="ka-GE" sz="2000" noProof="0" dirty="0" smtClean="0">
                <a:solidFill>
                  <a:srgbClr val="333333"/>
                </a:solidFill>
                <a:latin typeface="Calibri" panose="020F0502020204030204" pitchFamily="34" charset="0"/>
                <a:cs typeface="Calibri" panose="020F0502020204030204" pitchFamily="34" charset="0"/>
              </a:rPr>
              <a:t>4 დავალება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52" name="Rectangle: Rounded Corners 36">
            <a:extLst>
              <a:ext uri="{FF2B5EF4-FFF2-40B4-BE49-F238E27FC236}">
                <a16:creationId xmlns:a16="http://schemas.microsoft.com/office/drawing/2014/main" id="{C1BA7468-213C-4661-8470-7FA724ED6932}"/>
              </a:ext>
            </a:extLst>
          </p:cNvPr>
          <p:cNvSpPr/>
          <p:nvPr/>
        </p:nvSpPr>
        <p:spPr>
          <a:xfrm>
            <a:off x="7458470" y="4717865"/>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noProof="0" dirty="0" smtClean="0">
                <a:solidFill>
                  <a:srgbClr val="333333"/>
                </a:solidFill>
                <a:latin typeface="Calibri" panose="020F0502020204030204" pitchFamily="34" charset="0"/>
                <a:cs typeface="Calibri" panose="020F0502020204030204" pitchFamily="34" charset="0"/>
              </a:rPr>
              <a:t>1 სწორი პასუხი - 1 ქულა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13"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53542" y="427092"/>
            <a:ext cx="786651" cy="786651"/>
          </a:xfrm>
          <a:prstGeom prst="rect">
            <a:avLst/>
          </a:prstGeom>
        </p:spPr>
      </p:pic>
      <p:sp>
        <p:nvSpPr>
          <p:cNvPr id="18"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გახდი ფულის ისტორიის </a:t>
            </a:r>
            <a:r>
              <a:rPr lang="ka-GE" sz="2800" dirty="0" smtClean="0">
                <a:latin typeface="Calibri" panose="020F0502020204030204" pitchFamily="34" charset="0"/>
                <a:cs typeface="Calibri" panose="020F0502020204030204" pitchFamily="34" charset="0"/>
              </a:rPr>
              <a:t>„მკვლევარი“</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0898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11712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განვითარების </a:t>
            </a:r>
            <a:r>
              <a:rPr lang="ka-GE" sz="2800" dirty="0" smtClean="0">
                <a:solidFill>
                  <a:srgbClr val="333333"/>
                </a:solidFill>
                <a:latin typeface="Calibri" panose="020F0502020204030204" pitchFamily="34" charset="0"/>
                <a:cs typeface="Calibri" panose="020F0502020204030204" pitchFamily="34" charset="0"/>
              </a:rPr>
              <a:t>ქრონოლოგია</a:t>
            </a:r>
            <a:endParaRPr lang="en-US" sz="2800" dirty="0">
              <a:solidFill>
                <a:srgbClr val="333333"/>
              </a:solidFill>
              <a:latin typeface="Calibri" panose="020F0502020204030204" pitchFamily="34" charset="0"/>
              <a:cs typeface="Calibri" panose="020F0502020204030204" pitchFamily="34" charset="0"/>
            </a:endParaRPr>
          </a:p>
        </p:txBody>
      </p:sp>
      <p:sp>
        <p:nvSpPr>
          <p:cNvPr id="26" name="Pentagon 25"/>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#1</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13" name="Rectangle 12"/>
          <p:cNvSpPr/>
          <p:nvPr/>
        </p:nvSpPr>
        <p:spPr>
          <a:xfrm>
            <a:off x="2936039" y="346251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ძველ ქვის ხანაში ადამიანები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ერთმანეთისგან მოშორებით</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მღვიმეებსა და ღია ტიპის</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სადგომებში ცხოვრობდნენ.</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ქვის ხანაში ფული იმ ფორმით, როგორსაც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მას ჩვენ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ვიცნობთ, არ არსებობდა.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p:cNvSpPr/>
          <p:nvPr/>
        </p:nvSpPr>
        <p:spPr>
          <a:xfrm>
            <a:off x="1185987" y="1517737"/>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ლიდია ისტორიული ქვეყანა იყო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ამჟამინდელი თურქეთის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ტერიტორიაზე. ლიდიას ხელსაყრელი</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ბუნებრივი პირობები ჰქონდა.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მდიდარი იყო ოქროს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საბადოებით. სამეფო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ცნობილია ერთ-ერთი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პირველი “ნივთის” შექმნით.</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p:cNvSpPr/>
          <p:nvPr/>
        </p:nvSpPr>
        <p:spPr>
          <a:xfrm>
            <a:off x="6319290" y="346251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ჩვენს წელთაღრიცხვამდე 100 წელს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ჩინეთში ქაღალდი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შექმნეს. ამ გამოგონებამ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საუკუნეების შემდეგ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ახალ გამოგონებას ჩაუყარა საფუძველი.</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p:cNvSpPr/>
          <p:nvPr/>
        </p:nvSpPr>
        <p:spPr>
          <a:xfrm>
            <a:off x="4635717" y="1519045"/>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1920-იან წლებში, ამერიკულმა</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ბენზინგასამართმა სადგურებმა</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მომხმარებლებს შეთავაზეს მეტალის</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ფირფიტების გამოყენება. ის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საშუალებას იძლეოდა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ეყიდათ საწვავი, ფული კი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შემდგომ გადაეხადათ</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ეს მოვლენა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ერთ-ერთი თანამედროვე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პროდუქტის შექმნის საწყისია.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p:cNvSpPr/>
          <p:nvPr/>
        </p:nvSpPr>
        <p:spPr>
          <a:xfrm>
            <a:off x="8085447" y="1540987"/>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ფულმა თანდათან დაკარგა მძიმე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ფიზიკური ფორმა</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21-ე საუკუნემ კი უფრო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მეტად გამარტივებული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ფულის ფორმა შემოგვთავაზა.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34318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56924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79530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5" name="Rectangle: Rounded Corners 36">
            <a:extLst>
              <a:ext uri="{FF2B5EF4-FFF2-40B4-BE49-F238E27FC236}">
                <a16:creationId xmlns:a16="http://schemas.microsoft.com/office/drawing/2014/main" id="{C1BA7468-213C-4661-8470-7FA724ED6932}"/>
              </a:ext>
            </a:extLst>
          </p:cNvPr>
          <p:cNvSpPr/>
          <p:nvPr/>
        </p:nvSpPr>
        <p:spPr>
          <a:xfrm>
            <a:off x="102136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6" name="Rectangle 35"/>
          <p:cNvSpPr/>
          <p:nvPr/>
        </p:nvSpPr>
        <p:spPr>
          <a:xfrm>
            <a:off x="67076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7" name="Rectangle 36"/>
          <p:cNvSpPr/>
          <p:nvPr/>
        </p:nvSpPr>
        <p:spPr>
          <a:xfrm>
            <a:off x="291952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518733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7445621"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970390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4895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17242" y="1825621"/>
            <a:ext cx="2289908" cy="2292785"/>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57716" y="1831333"/>
            <a:ext cx="2287093" cy="2281360"/>
          </a:xfrm>
          <a:prstGeom prst="rect">
            <a:avLst/>
          </a:prstGeom>
        </p:spPr>
      </p:pic>
      <p:pic>
        <p:nvPicPr>
          <p:cNvPr id="10" name="Picture 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49311" y="1830386"/>
            <a:ext cx="2283254" cy="2283254"/>
          </a:xfrm>
          <a:prstGeom prst="rect">
            <a:avLst/>
          </a:prstGeom>
        </p:spPr>
      </p:pic>
      <p:pic>
        <p:nvPicPr>
          <p:cNvPr id="16" name="Picture 1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32301" y="1830386"/>
            <a:ext cx="2291859" cy="2283254"/>
          </a:xfrm>
          <a:prstGeom prst="rect">
            <a:avLst/>
          </a:prstGeom>
        </p:spPr>
      </p:pic>
      <p:pic>
        <p:nvPicPr>
          <p:cNvPr id="18" name="Picture 1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3109" y="1830386"/>
            <a:ext cx="2288983" cy="2283254"/>
          </a:xfrm>
          <a:prstGeom prst="rect">
            <a:avLst/>
          </a:prstGeom>
        </p:spPr>
      </p:pic>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10">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36" name="Rectangle 35"/>
          <p:cNvSpPr/>
          <p:nvPr/>
        </p:nvSpPr>
        <p:spPr>
          <a:xfrm>
            <a:off x="1097369"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7" name="Rectangle 36"/>
          <p:cNvSpPr/>
          <p:nvPr/>
        </p:nvSpPr>
        <p:spPr>
          <a:xfrm>
            <a:off x="3511965" y="1407722"/>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5934273" y="1407723"/>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8339637" y="1407724"/>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10751031"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56110" y="3963614"/>
            <a:ext cx="2302705" cy="2296926"/>
          </a:xfrm>
          <a:prstGeom prst="rect">
            <a:avLst/>
          </a:prstGeom>
        </p:spPr>
      </p:pic>
      <p:pic>
        <p:nvPicPr>
          <p:cNvPr id="9" name="Picture 8"/>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51099" y="3970450"/>
            <a:ext cx="2277539" cy="2283254"/>
          </a:xfrm>
          <a:prstGeom prst="rect">
            <a:avLst/>
          </a:prstGeom>
        </p:spPr>
      </p:pic>
      <p:pic>
        <p:nvPicPr>
          <p:cNvPr id="14" name="Picture 13"/>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34622" y="3970450"/>
            <a:ext cx="2289005" cy="2283254"/>
          </a:xfrm>
          <a:prstGeom prst="rect">
            <a:avLst/>
          </a:prstGeom>
        </p:spPr>
      </p:pic>
      <p:pic>
        <p:nvPicPr>
          <p:cNvPr id="17" name="Picture 16"/>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761" y="3970450"/>
            <a:ext cx="2277532" cy="2283254"/>
          </a:xfrm>
          <a:prstGeom prst="rect">
            <a:avLst/>
          </a:prstGeom>
        </p:spPr>
      </p:pic>
      <p:pic>
        <p:nvPicPr>
          <p:cNvPr id="19" name="Picture 18"/>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26765" y="3970450"/>
            <a:ext cx="2280385" cy="2283254"/>
          </a:xfrm>
          <a:prstGeom prst="rect">
            <a:avLst/>
          </a:prstGeom>
        </p:spPr>
      </p:pic>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განვითარების </a:t>
            </a:r>
            <a:r>
              <a:rPr lang="ka-GE" sz="2800" dirty="0" smtClean="0">
                <a:solidFill>
                  <a:srgbClr val="333333"/>
                </a:solidFill>
                <a:latin typeface="Calibri" panose="020F0502020204030204" pitchFamily="34" charset="0"/>
                <a:cs typeface="Calibri" panose="020F0502020204030204" pitchFamily="34" charset="0"/>
              </a:rPr>
              <a:t>ქრონოლოგია</a:t>
            </a:r>
            <a:endParaRPr lang="en-US" sz="2800" dirty="0">
              <a:solidFill>
                <a:srgbClr val="333333"/>
              </a:solidFill>
              <a:latin typeface="Calibri" panose="020F0502020204030204" pitchFamily="34" charset="0"/>
              <a:cs typeface="Calibri" panose="020F0502020204030204" pitchFamily="34" charset="0"/>
            </a:endParaRPr>
          </a:p>
        </p:txBody>
      </p:sp>
      <p:sp>
        <p:nvSpPr>
          <p:cNvPr id="28" name="Pentagon 27"/>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#1</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05623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17242" y="1825621"/>
            <a:ext cx="2289908" cy="2292785"/>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57716" y="1831333"/>
            <a:ext cx="2287093" cy="2281360"/>
          </a:xfrm>
          <a:prstGeom prst="rect">
            <a:avLst/>
          </a:prstGeom>
        </p:spPr>
      </p:pic>
      <p:pic>
        <p:nvPicPr>
          <p:cNvPr id="10" name="Picture 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49311" y="1830386"/>
            <a:ext cx="2283254" cy="2283254"/>
          </a:xfrm>
          <a:prstGeom prst="rect">
            <a:avLst/>
          </a:prstGeom>
        </p:spPr>
      </p:pic>
      <p:pic>
        <p:nvPicPr>
          <p:cNvPr id="16" name="Picture 1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32301" y="1830386"/>
            <a:ext cx="2291859" cy="2283254"/>
          </a:xfrm>
          <a:prstGeom prst="rect">
            <a:avLst/>
          </a:prstGeom>
        </p:spPr>
      </p:pic>
      <p:pic>
        <p:nvPicPr>
          <p:cNvPr id="18" name="Picture 1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3109" y="1830386"/>
            <a:ext cx="2288983" cy="2283254"/>
          </a:xfrm>
          <a:prstGeom prst="rect">
            <a:avLst/>
          </a:prstGeom>
        </p:spPr>
      </p:pic>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10">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36" name="Rectangle 35"/>
          <p:cNvSpPr/>
          <p:nvPr/>
        </p:nvSpPr>
        <p:spPr>
          <a:xfrm>
            <a:off x="1097369"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7" name="Rectangle 36"/>
          <p:cNvSpPr/>
          <p:nvPr/>
        </p:nvSpPr>
        <p:spPr>
          <a:xfrm>
            <a:off x="3511965" y="1407722"/>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5934273" y="1407723"/>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8339637" y="1407724"/>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10751031"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56110" y="3963614"/>
            <a:ext cx="2302705" cy="2296926"/>
          </a:xfrm>
          <a:prstGeom prst="rect">
            <a:avLst/>
          </a:prstGeom>
        </p:spPr>
      </p:pic>
      <p:pic>
        <p:nvPicPr>
          <p:cNvPr id="9" name="Picture 8"/>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51099" y="3970450"/>
            <a:ext cx="2277539" cy="2283254"/>
          </a:xfrm>
          <a:prstGeom prst="rect">
            <a:avLst/>
          </a:prstGeom>
        </p:spPr>
      </p:pic>
      <p:pic>
        <p:nvPicPr>
          <p:cNvPr id="14" name="Picture 13"/>
          <p:cNvPicPr>
            <a:picLocks noChangeAspect="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34622" y="3970450"/>
            <a:ext cx="2289005" cy="2283254"/>
          </a:xfrm>
          <a:prstGeom prst="rect">
            <a:avLst/>
          </a:prstGeom>
        </p:spPr>
      </p:pic>
      <p:pic>
        <p:nvPicPr>
          <p:cNvPr id="17" name="Picture 16"/>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21761" y="3970450"/>
            <a:ext cx="2277532" cy="2283254"/>
          </a:xfrm>
          <a:prstGeom prst="rect">
            <a:avLst/>
          </a:prstGeom>
        </p:spPr>
      </p:pic>
      <p:pic>
        <p:nvPicPr>
          <p:cNvPr id="19" name="Picture 18"/>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26765" y="3970450"/>
            <a:ext cx="2280385" cy="2283254"/>
          </a:xfrm>
          <a:prstGeom prst="rect">
            <a:avLst/>
          </a:prstGeom>
        </p:spPr>
      </p:pic>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a:t>
            </a:r>
            <a:r>
              <a:rPr lang="ka-GE" sz="2800" dirty="0" smtClean="0">
                <a:solidFill>
                  <a:srgbClr val="333333"/>
                </a:solidFill>
                <a:latin typeface="Calibri" panose="020F0502020204030204" pitchFamily="34" charset="0"/>
                <a:cs typeface="Calibri" panose="020F0502020204030204" pitchFamily="34" charset="0"/>
              </a:rPr>
              <a:t>ფორმები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28" name="Pentagon 27"/>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#2</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6087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617242" y="1825621"/>
            <a:ext cx="2289908" cy="2292785"/>
          </a:xfrm>
          <a:prstGeom prst="rect">
            <a:avLst/>
          </a:prstGeom>
        </p:spPr>
      </p:pic>
      <p:pic>
        <p:nvPicPr>
          <p:cNvPr id="8" name="Picture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857716" y="1831333"/>
            <a:ext cx="2287093" cy="2281360"/>
          </a:xfrm>
          <a:prstGeom prst="rect">
            <a:avLst/>
          </a:prstGeom>
        </p:spPr>
      </p:pic>
      <p:pic>
        <p:nvPicPr>
          <p:cNvPr id="10" name="Picture 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449311" y="1830386"/>
            <a:ext cx="2283254" cy="2283254"/>
          </a:xfrm>
          <a:prstGeom prst="rect">
            <a:avLst/>
          </a:prstGeom>
        </p:spPr>
      </p:pic>
      <p:pic>
        <p:nvPicPr>
          <p:cNvPr id="16" name="Picture 1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032301" y="1830386"/>
            <a:ext cx="2291859" cy="2283254"/>
          </a:xfrm>
          <a:prstGeom prst="rect">
            <a:avLst/>
          </a:prstGeom>
        </p:spPr>
      </p:pic>
      <p:pic>
        <p:nvPicPr>
          <p:cNvPr id="18" name="Picture 17"/>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3109" y="1830386"/>
            <a:ext cx="2288983" cy="2283254"/>
          </a:xfrm>
          <a:prstGeom prst="rect">
            <a:avLst/>
          </a:prstGeom>
        </p:spPr>
      </p:pic>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10">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36" name="Rectangle 35"/>
          <p:cNvSpPr/>
          <p:nvPr/>
        </p:nvSpPr>
        <p:spPr>
          <a:xfrm>
            <a:off x="1097369"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7" name="Rectangle 36"/>
          <p:cNvSpPr/>
          <p:nvPr/>
        </p:nvSpPr>
        <p:spPr>
          <a:xfrm>
            <a:off x="3511965" y="1407722"/>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5934273" y="1407723"/>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8339637" y="1407724"/>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10751031" y="1415739"/>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pic>
        <p:nvPicPr>
          <p:cNvPr id="25" name="Picture 2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25025" y="4150511"/>
            <a:ext cx="2046743" cy="2044188"/>
          </a:xfrm>
          <a:prstGeom prst="rect">
            <a:avLst/>
          </a:prstGeom>
        </p:spPr>
      </p:pic>
      <p:pic>
        <p:nvPicPr>
          <p:cNvPr id="28" name="Picture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878725" y="4150511"/>
            <a:ext cx="2039084" cy="2044188"/>
          </a:xfrm>
          <a:prstGeom prst="rect">
            <a:avLst/>
          </a:prstGeom>
        </p:spPr>
      </p:pic>
      <p:pic>
        <p:nvPicPr>
          <p:cNvPr id="29" name="Picture 2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500591" y="4150511"/>
            <a:ext cx="2049311" cy="2044188"/>
          </a:xfrm>
          <a:prstGeom prst="rect">
            <a:avLst/>
          </a:prstGeom>
        </p:spPr>
      </p:pic>
      <p:pic>
        <p:nvPicPr>
          <p:cNvPr id="30" name="Picture 2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3455" y="4150511"/>
            <a:ext cx="2046740" cy="2044188"/>
          </a:xfrm>
          <a:prstGeom prst="rect">
            <a:avLst/>
          </a:prstGeom>
        </p:spPr>
      </p:pic>
      <p:pic>
        <p:nvPicPr>
          <p:cNvPr id="31" name="Picture 3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59018" y="4154013"/>
            <a:ext cx="2037184" cy="2037184"/>
          </a:xfrm>
          <a:prstGeom prst="rect">
            <a:avLst/>
          </a:prstGeom>
        </p:spPr>
      </p:pic>
      <p:sp>
        <p:nvSpPr>
          <p:cNvPr id="32"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a:t>
            </a:r>
            <a:r>
              <a:rPr lang="ka-GE" sz="2800" dirty="0" smtClean="0">
                <a:solidFill>
                  <a:srgbClr val="333333"/>
                </a:solidFill>
                <a:latin typeface="Calibri" panose="020F0502020204030204" pitchFamily="34" charset="0"/>
                <a:cs typeface="Calibri" panose="020F0502020204030204" pitchFamily="34" charset="0"/>
              </a:rPr>
              <a:t>ფორმები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33" name="Pentagon 32"/>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#2</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23974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88657" y="3808759"/>
            <a:ext cx="2225259" cy="2225259"/>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88100" y="3805889"/>
            <a:ext cx="2222474" cy="2225259"/>
          </a:xfrm>
          <a:prstGeom prst="rect">
            <a:avLst/>
          </a:prstGeom>
        </p:spPr>
      </p:pic>
      <p:pic>
        <p:nvPicPr>
          <p:cNvPr id="13" name="Pictur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8082" y="3805888"/>
            <a:ext cx="2222463" cy="2225259"/>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578627" y="3801648"/>
            <a:ext cx="2225259" cy="2225259"/>
          </a:xfrm>
          <a:prstGeom prst="rect">
            <a:avLst/>
          </a:prstGeom>
        </p:spPr>
      </p:pic>
      <p:pic>
        <p:nvPicPr>
          <p:cNvPr id="17" name="Pictur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81968" y="3813000"/>
            <a:ext cx="2228050" cy="2225259"/>
          </a:xfrm>
          <a:prstGeom prst="rect">
            <a:avLst/>
          </a:prstGeom>
        </p:spPr>
      </p:pic>
      <p:sp>
        <p:nvSpPr>
          <p:cNvPr id="24"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ნაკლოვანებები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27" name="Pentagon 26"/>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#3</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765520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რთულია</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ფასის განსაზღვრა, ნივთების გაყოფა, ნივთების ტარება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7"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მძიმეა, არაპრაქტიკულია, საჭირო</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იყო ძვირფასი</a:t>
            </a: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 ლითონი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შეიძლება დაზიანდეს,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ვერ ვიყიდით ინტერნეტით, შეიძლება ყალბი ბანკნოტი შეგვხვდეს</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შეიძლება </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სხვამ ისარგებლოს, უნდა დავიცვათ უსაფრთხოება, სჭირდება მშობლის თანხმობა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გვჭირდება ინტერნეტი ან შესაბამისი მოწყობილობა, არსებობს თაღლითობის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რისკი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ნაკლოვანებები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32" name="Pentagon 31"/>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#3</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3738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88657" y="3808759"/>
            <a:ext cx="2225259" cy="2225259"/>
          </a:xfrm>
          <a:prstGeom prst="rect">
            <a:avLst/>
          </a:prstGeom>
        </p:spPr>
      </p:pic>
      <p:pic>
        <p:nvPicPr>
          <p:cNvPr id="9" name="Picture 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388100" y="3805889"/>
            <a:ext cx="2222474" cy="2225259"/>
          </a:xfrm>
          <a:prstGeom prst="rect">
            <a:avLst/>
          </a:prstGeom>
        </p:spPr>
      </p:pic>
      <p:pic>
        <p:nvPicPr>
          <p:cNvPr id="13" name="Pictur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78082" y="3805888"/>
            <a:ext cx="2222463" cy="2225259"/>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578627" y="3801648"/>
            <a:ext cx="2225259" cy="2225259"/>
          </a:xfrm>
          <a:prstGeom prst="rect">
            <a:avLst/>
          </a:prstGeom>
        </p:spPr>
      </p:pic>
      <p:pic>
        <p:nvPicPr>
          <p:cNvPr id="17" name="Picture 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81968" y="3813000"/>
            <a:ext cx="2228050" cy="2225259"/>
          </a:xfrm>
          <a:prstGeom prst="rect">
            <a:avLst/>
          </a:prstGeom>
        </p:spPr>
      </p:pic>
      <p:sp>
        <p:nvSpPr>
          <p:cNvPr id="24"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უპირატესობები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27" name="Pentagon 26"/>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#4</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169327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არ გჭირდება ფული, შუამავალი,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ნივთს ნივთით „ყიდულობ“</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7"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გამძლეა, დიდხანს გამოიყენება, გაამარტივა ფასის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განსაზღვრა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ka-GE" sz="1600" dirty="0" smtClean="0">
                <a:solidFill>
                  <a:srgbClr val="333333"/>
                </a:solidFill>
                <a:latin typeface="Calibri" panose="020F0502020204030204" pitchFamily="34" charset="0"/>
                <a:cs typeface="Calibri" panose="020F0502020204030204" pitchFamily="34" charset="0"/>
              </a:rPr>
              <a:t>მონეტებთან შედარებით მსუბუქია, არ სჭირდება ლითონი, ღირებულება არ განისაზღვრება მასალით</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სატარებლად მოსახერხებელია, შეგიძლია ინტერნეტში გადახდა, არ გჭირდება დიდი რაოდენობით ქეშის ტარება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სწრაფი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და იაფია გადარიცხვა, არ გჭირდება ფიზიკურად ტარება, ზოგჯერ შესაძლოა შუამავალი არ იყოს საჭირო</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უპირატესობები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32" name="Pentagon 31"/>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#4</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78564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2" name="Picture 1"/>
          <p:cNvPicPr>
            <a:picLocks noChangeAspect="1"/>
          </p:cNvPicPr>
          <p:nvPr/>
        </p:nvPicPr>
        <p:blipFill>
          <a:blip r:embed="rId6">
            <a:clrChange>
              <a:clrFrom>
                <a:srgbClr val="FFFFFF"/>
              </a:clrFrom>
              <a:clrTo>
                <a:srgbClr val="FFFFFF">
                  <a:alpha val="0"/>
                </a:srgbClr>
              </a:clrTo>
            </a:clrChange>
          </a:blip>
          <a:stretch>
            <a:fillRect/>
          </a:stretch>
        </p:blipFill>
        <p:spPr>
          <a:xfrm>
            <a:off x="452454" y="3078965"/>
            <a:ext cx="11058206" cy="1946788"/>
          </a:xfrm>
          <a:prstGeom prst="rect">
            <a:avLst/>
          </a:prstGeom>
        </p:spPr>
      </p:pic>
      <p:graphicFrame>
        <p:nvGraphicFramePr>
          <p:cNvPr id="16" name="Diagram 15"/>
          <p:cNvGraphicFramePr/>
          <p:nvPr>
            <p:extLst>
              <p:ext uri="{D42A27DB-BD31-4B8C-83A1-F6EECF244321}">
                <p14:modId xmlns:p14="http://schemas.microsoft.com/office/powerpoint/2010/main" val="2141985812"/>
              </p:ext>
            </p:extLst>
          </p:nvPr>
        </p:nvGraphicFramePr>
        <p:xfrm>
          <a:off x="383455" y="1993150"/>
          <a:ext cx="11524766" cy="156105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a:t>
            </a:r>
            <a:r>
              <a:rPr lang="ka-GE" sz="2800" dirty="0" smtClean="0">
                <a:solidFill>
                  <a:srgbClr val="333333"/>
                </a:solidFill>
                <a:latin typeface="Calibri" panose="020F0502020204030204" pitchFamily="34" charset="0"/>
                <a:cs typeface="Calibri" panose="020F0502020204030204" pitchFamily="34" charset="0"/>
              </a:rPr>
              <a:t>ისტორია</a:t>
            </a:r>
            <a:endParaRPr lang="en-US" sz="2800" dirty="0">
              <a:solidFill>
                <a:srgbClr val="333333"/>
              </a:solidFill>
              <a:latin typeface="Calibri" panose="020F0502020204030204" pitchFamily="34" charset="0"/>
              <a:cs typeface="Calibri" panose="020F0502020204030204" pitchFamily="34" charset="0"/>
            </a:endParaRPr>
          </a:p>
        </p:txBody>
      </p:sp>
      <p:grpSp>
        <p:nvGrpSpPr>
          <p:cNvPr id="15" name="Google Shape;19824;p98"/>
          <p:cNvGrpSpPr/>
          <p:nvPr/>
        </p:nvGrpSpPr>
        <p:grpSpPr>
          <a:xfrm>
            <a:off x="807047" y="458596"/>
            <a:ext cx="571137" cy="641404"/>
            <a:chOff x="3564866" y="1499997"/>
            <a:chExt cx="326473" cy="366639"/>
          </a:xfrm>
          <a:solidFill>
            <a:srgbClr val="FF9D00"/>
          </a:solidFill>
        </p:grpSpPr>
        <p:sp>
          <p:nvSpPr>
            <p:cNvPr id="17" name="Google Shape;19825;p98"/>
            <p:cNvSpPr/>
            <p:nvPr/>
          </p:nvSpPr>
          <p:spPr>
            <a:xfrm>
              <a:off x="3595284" y="1499997"/>
              <a:ext cx="263389" cy="366404"/>
            </a:xfrm>
            <a:custGeom>
              <a:avLst/>
              <a:gdLst/>
              <a:ahLst/>
              <a:cxnLst/>
              <a:rect l="l" t="t" r="r" b="b"/>
              <a:pathLst>
                <a:path w="10079" h="14021" extrusionOk="0">
                  <a:moveTo>
                    <a:pt x="1308" y="0"/>
                  </a:moveTo>
                  <a:cubicBezTo>
                    <a:pt x="587" y="0"/>
                    <a:pt x="0" y="587"/>
                    <a:pt x="0" y="1308"/>
                  </a:cubicBezTo>
                  <a:lnTo>
                    <a:pt x="0" y="14020"/>
                  </a:lnTo>
                  <a:lnTo>
                    <a:pt x="7789" y="14020"/>
                  </a:lnTo>
                  <a:cubicBezTo>
                    <a:pt x="8453" y="14020"/>
                    <a:pt x="8991" y="13482"/>
                    <a:pt x="8991" y="12818"/>
                  </a:cubicBezTo>
                  <a:lnTo>
                    <a:pt x="8991" y="1154"/>
                  </a:lnTo>
                  <a:cubicBezTo>
                    <a:pt x="8991" y="548"/>
                    <a:pt x="9472" y="38"/>
                    <a:pt x="1007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9826;p98"/>
            <p:cNvSpPr/>
            <p:nvPr/>
          </p:nvSpPr>
          <p:spPr>
            <a:xfrm>
              <a:off x="3623690" y="1499997"/>
              <a:ext cx="234983" cy="366404"/>
            </a:xfrm>
            <a:custGeom>
              <a:avLst/>
              <a:gdLst/>
              <a:ahLst/>
              <a:cxnLst/>
              <a:rect l="l" t="t" r="r" b="b"/>
              <a:pathLst>
                <a:path w="8992" h="14021" extrusionOk="0">
                  <a:moveTo>
                    <a:pt x="1308" y="0"/>
                  </a:moveTo>
                  <a:cubicBezTo>
                    <a:pt x="587" y="0"/>
                    <a:pt x="0" y="587"/>
                    <a:pt x="0" y="1308"/>
                  </a:cubicBezTo>
                  <a:lnTo>
                    <a:pt x="0" y="14020"/>
                  </a:lnTo>
                  <a:lnTo>
                    <a:pt x="6702" y="14020"/>
                  </a:lnTo>
                  <a:cubicBezTo>
                    <a:pt x="7366" y="14020"/>
                    <a:pt x="7904" y="13482"/>
                    <a:pt x="7904" y="12818"/>
                  </a:cubicBezTo>
                  <a:lnTo>
                    <a:pt x="7904" y="1154"/>
                  </a:lnTo>
                  <a:cubicBezTo>
                    <a:pt x="7904" y="548"/>
                    <a:pt x="8385" y="38"/>
                    <a:pt x="8991"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827;p98"/>
            <p:cNvSpPr/>
            <p:nvPr/>
          </p:nvSpPr>
          <p:spPr>
            <a:xfrm>
              <a:off x="3830241" y="1499997"/>
              <a:ext cx="61098" cy="87204"/>
            </a:xfrm>
            <a:custGeom>
              <a:avLst/>
              <a:gdLst/>
              <a:ahLst/>
              <a:cxnLst/>
              <a:rect l="l" t="t" r="r" b="b"/>
              <a:pathLst>
                <a:path w="2338" h="3337" extrusionOk="0">
                  <a:moveTo>
                    <a:pt x="1164" y="0"/>
                  </a:moveTo>
                  <a:cubicBezTo>
                    <a:pt x="520" y="0"/>
                    <a:pt x="0" y="519"/>
                    <a:pt x="0" y="1164"/>
                  </a:cubicBezTo>
                  <a:lnTo>
                    <a:pt x="0" y="3337"/>
                  </a:lnTo>
                  <a:lnTo>
                    <a:pt x="1616" y="3337"/>
                  </a:lnTo>
                  <a:cubicBezTo>
                    <a:pt x="2010" y="3337"/>
                    <a:pt x="2337" y="3010"/>
                    <a:pt x="2337" y="2616"/>
                  </a:cubicBezTo>
                  <a:lnTo>
                    <a:pt x="2337" y="1164"/>
                  </a:lnTo>
                  <a:cubicBezTo>
                    <a:pt x="2337" y="519"/>
                    <a:pt x="1818" y="0"/>
                    <a:pt x="117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828;p98"/>
            <p:cNvSpPr/>
            <p:nvPr/>
          </p:nvSpPr>
          <p:spPr>
            <a:xfrm>
              <a:off x="3564866" y="1779431"/>
              <a:ext cx="230724" cy="87204"/>
            </a:xfrm>
            <a:custGeom>
              <a:avLst/>
              <a:gdLst/>
              <a:ahLst/>
              <a:cxnLst/>
              <a:rect l="l" t="t" r="r" b="b"/>
              <a:pathLst>
                <a:path w="8829" h="3337" extrusionOk="0">
                  <a:moveTo>
                    <a:pt x="722" y="0"/>
                  </a:moveTo>
                  <a:cubicBezTo>
                    <a:pt x="318" y="0"/>
                    <a:pt x="1" y="317"/>
                    <a:pt x="1" y="721"/>
                  </a:cubicBezTo>
                  <a:lnTo>
                    <a:pt x="1" y="2173"/>
                  </a:lnTo>
                  <a:cubicBezTo>
                    <a:pt x="1" y="2241"/>
                    <a:pt x="1" y="2317"/>
                    <a:pt x="20" y="2394"/>
                  </a:cubicBezTo>
                  <a:cubicBezTo>
                    <a:pt x="126" y="2933"/>
                    <a:pt x="607" y="3327"/>
                    <a:pt x="1155" y="3337"/>
                  </a:cubicBezTo>
                  <a:lnTo>
                    <a:pt x="8828" y="3337"/>
                  </a:lnTo>
                  <a:lnTo>
                    <a:pt x="8828" y="3327"/>
                  </a:lnTo>
                  <a:cubicBezTo>
                    <a:pt x="8328" y="3260"/>
                    <a:pt x="7925" y="2885"/>
                    <a:pt x="7828" y="2385"/>
                  </a:cubicBezTo>
                  <a:cubicBezTo>
                    <a:pt x="7819" y="2317"/>
                    <a:pt x="7809" y="2241"/>
                    <a:pt x="7809" y="2173"/>
                  </a:cubicBezTo>
                  <a:lnTo>
                    <a:pt x="7809" y="721"/>
                  </a:lnTo>
                  <a:cubicBezTo>
                    <a:pt x="7809" y="317"/>
                    <a:pt x="7482" y="0"/>
                    <a:pt x="708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829;p98"/>
            <p:cNvSpPr/>
            <p:nvPr/>
          </p:nvSpPr>
          <p:spPr>
            <a:xfrm>
              <a:off x="3565389" y="1841993"/>
              <a:ext cx="230201" cy="24643"/>
            </a:xfrm>
            <a:custGeom>
              <a:avLst/>
              <a:gdLst/>
              <a:ahLst/>
              <a:cxnLst/>
              <a:rect l="l" t="t" r="r" b="b"/>
              <a:pathLst>
                <a:path w="8809" h="943" extrusionOk="0">
                  <a:moveTo>
                    <a:pt x="0" y="0"/>
                  </a:moveTo>
                  <a:cubicBezTo>
                    <a:pt x="106" y="539"/>
                    <a:pt x="587" y="933"/>
                    <a:pt x="1135" y="943"/>
                  </a:cubicBezTo>
                  <a:lnTo>
                    <a:pt x="8808" y="943"/>
                  </a:lnTo>
                  <a:lnTo>
                    <a:pt x="8808" y="933"/>
                  </a:lnTo>
                  <a:cubicBezTo>
                    <a:pt x="8308" y="866"/>
                    <a:pt x="7905" y="491"/>
                    <a:pt x="781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830;p98"/>
            <p:cNvSpPr/>
            <p:nvPr/>
          </p:nvSpPr>
          <p:spPr>
            <a:xfrm>
              <a:off x="3635659" y="1593708"/>
              <a:ext cx="153737" cy="11368"/>
            </a:xfrm>
            <a:custGeom>
              <a:avLst/>
              <a:gdLst/>
              <a:ahLst/>
              <a:cxnLst/>
              <a:rect l="l" t="t" r="r" b="b"/>
              <a:pathLst>
                <a:path w="5883" h="435" extrusionOk="0">
                  <a:moveTo>
                    <a:pt x="284" y="0"/>
                  </a:moveTo>
                  <a:cubicBezTo>
                    <a:pt x="0" y="0"/>
                    <a:pt x="0" y="434"/>
                    <a:pt x="284" y="434"/>
                  </a:cubicBezTo>
                  <a:cubicBezTo>
                    <a:pt x="290" y="434"/>
                    <a:pt x="296" y="434"/>
                    <a:pt x="302" y="433"/>
                  </a:cubicBezTo>
                  <a:lnTo>
                    <a:pt x="5581" y="433"/>
                  </a:lnTo>
                  <a:cubicBezTo>
                    <a:pt x="5587" y="434"/>
                    <a:pt x="5593" y="434"/>
                    <a:pt x="5599" y="434"/>
                  </a:cubicBezTo>
                  <a:cubicBezTo>
                    <a:pt x="5883" y="434"/>
                    <a:pt x="5883" y="0"/>
                    <a:pt x="5599" y="0"/>
                  </a:cubicBezTo>
                  <a:cubicBezTo>
                    <a:pt x="5593" y="0"/>
                    <a:pt x="5587" y="0"/>
                    <a:pt x="5581" y="1"/>
                  </a:cubicBezTo>
                  <a:lnTo>
                    <a:pt x="302" y="1"/>
                  </a:lnTo>
                  <a:cubicBezTo>
                    <a:pt x="296" y="0"/>
                    <a:pt x="290" y="0"/>
                    <a:pt x="28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831;p98"/>
            <p:cNvSpPr/>
            <p:nvPr/>
          </p:nvSpPr>
          <p:spPr>
            <a:xfrm>
              <a:off x="3635659" y="1639675"/>
              <a:ext cx="152901" cy="11368"/>
            </a:xfrm>
            <a:custGeom>
              <a:avLst/>
              <a:gdLst/>
              <a:ahLst/>
              <a:cxnLst/>
              <a:rect l="l" t="t" r="r" b="b"/>
              <a:pathLst>
                <a:path w="5851" h="435" extrusionOk="0">
                  <a:moveTo>
                    <a:pt x="284" y="1"/>
                  </a:moveTo>
                  <a:cubicBezTo>
                    <a:pt x="0" y="1"/>
                    <a:pt x="0" y="435"/>
                    <a:pt x="284" y="435"/>
                  </a:cubicBezTo>
                  <a:cubicBezTo>
                    <a:pt x="290" y="435"/>
                    <a:pt x="296" y="435"/>
                    <a:pt x="302" y="434"/>
                  </a:cubicBezTo>
                  <a:lnTo>
                    <a:pt x="5581" y="434"/>
                  </a:lnTo>
                  <a:cubicBezTo>
                    <a:pt x="5850" y="415"/>
                    <a:pt x="5850" y="21"/>
                    <a:pt x="5581" y="2"/>
                  </a:cubicBezTo>
                  <a:lnTo>
                    <a:pt x="302" y="2"/>
                  </a:lnTo>
                  <a:cubicBezTo>
                    <a:pt x="296" y="1"/>
                    <a:pt x="290" y="1"/>
                    <a:pt x="284"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9832;p98"/>
            <p:cNvSpPr/>
            <p:nvPr/>
          </p:nvSpPr>
          <p:spPr>
            <a:xfrm>
              <a:off x="3635659" y="1685668"/>
              <a:ext cx="152901" cy="11368"/>
            </a:xfrm>
            <a:custGeom>
              <a:avLst/>
              <a:gdLst/>
              <a:ahLst/>
              <a:cxnLst/>
              <a:rect l="l" t="t" r="r" b="b"/>
              <a:pathLst>
                <a:path w="5851" h="435" extrusionOk="0">
                  <a:moveTo>
                    <a:pt x="284" y="1"/>
                  </a:moveTo>
                  <a:cubicBezTo>
                    <a:pt x="0" y="1"/>
                    <a:pt x="0" y="435"/>
                    <a:pt x="284" y="435"/>
                  </a:cubicBezTo>
                  <a:cubicBezTo>
                    <a:pt x="290" y="435"/>
                    <a:pt x="296" y="434"/>
                    <a:pt x="302" y="434"/>
                  </a:cubicBezTo>
                  <a:lnTo>
                    <a:pt x="5581" y="434"/>
                  </a:lnTo>
                  <a:cubicBezTo>
                    <a:pt x="5850" y="415"/>
                    <a:pt x="5850" y="20"/>
                    <a:pt x="5581" y="1"/>
                  </a:cubicBezTo>
                  <a:lnTo>
                    <a:pt x="302" y="1"/>
                  </a:lnTo>
                  <a:cubicBezTo>
                    <a:pt x="296" y="1"/>
                    <a:pt x="290" y="1"/>
                    <a:pt x="284"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9833;p98"/>
            <p:cNvSpPr/>
            <p:nvPr/>
          </p:nvSpPr>
          <p:spPr>
            <a:xfrm>
              <a:off x="3635659" y="1731661"/>
              <a:ext cx="152901" cy="11368"/>
            </a:xfrm>
            <a:custGeom>
              <a:avLst/>
              <a:gdLst/>
              <a:ahLst/>
              <a:cxnLst/>
              <a:rect l="l" t="t" r="r" b="b"/>
              <a:pathLst>
                <a:path w="5851" h="435" extrusionOk="0">
                  <a:moveTo>
                    <a:pt x="284" y="0"/>
                  </a:moveTo>
                  <a:cubicBezTo>
                    <a:pt x="0" y="0"/>
                    <a:pt x="0" y="434"/>
                    <a:pt x="284" y="434"/>
                  </a:cubicBezTo>
                  <a:cubicBezTo>
                    <a:pt x="290" y="434"/>
                    <a:pt x="296" y="434"/>
                    <a:pt x="302" y="434"/>
                  </a:cubicBezTo>
                  <a:lnTo>
                    <a:pt x="5581" y="434"/>
                  </a:lnTo>
                  <a:cubicBezTo>
                    <a:pt x="5850" y="414"/>
                    <a:pt x="5850" y="20"/>
                    <a:pt x="5581" y="1"/>
                  </a:cubicBezTo>
                  <a:lnTo>
                    <a:pt x="302" y="1"/>
                  </a:lnTo>
                  <a:cubicBezTo>
                    <a:pt x="296" y="1"/>
                    <a:pt x="290" y="0"/>
                    <a:pt x="28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91570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რატომ უნდა დავზოგო </a:t>
            </a:r>
            <a:r>
              <a:rPr lang="ka-GE" sz="2800" dirty="0" smtClean="0">
                <a:solidFill>
                  <a:srgbClr val="333333"/>
                </a:solidFill>
                <a:latin typeface="Calibri" panose="020F0502020204030204" pitchFamily="34" charset="0"/>
                <a:cs typeface="Calibri" panose="020F0502020204030204" pitchFamily="34" charset="0"/>
              </a:rPr>
              <a:t>ფული?</a:t>
            </a:r>
            <a:endParaRPr lang="en-US" sz="2800" dirty="0">
              <a:solidFill>
                <a:srgbClr val="333333"/>
              </a:solidFill>
              <a:latin typeface="Calibri" panose="020F0502020204030204" pitchFamily="34" charset="0"/>
              <a:cs typeface="Calibri" panose="020F0502020204030204" pitchFamily="34" charset="0"/>
            </a:endParaRPr>
          </a:p>
        </p:txBody>
      </p:sp>
      <p:sp>
        <p:nvSpPr>
          <p:cNvPr id="14" name="Rectangle 13"/>
          <p:cNvSpPr/>
          <p:nvPr/>
        </p:nvSpPr>
        <p:spPr>
          <a:xfrm>
            <a:off x="625793" y="1656409"/>
            <a:ext cx="7338471" cy="3985373"/>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23" name="Graphic 26" descr="Piggy Bank">
            <a:extLst>
              <a:ext uri="{FF2B5EF4-FFF2-40B4-BE49-F238E27FC236}">
                <a16:creationId xmlns:a16="http://schemas.microsoft.com/office/drawing/2014/main" id="{4DE0B306-ADFC-5B45-DFD4-A78BB0C4AA8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26"/>
              </a:ext>
            </a:extLst>
          </a:blip>
          <a:stretch>
            <a:fillRect/>
          </a:stretch>
        </p:blipFill>
        <p:spPr>
          <a:xfrm>
            <a:off x="625793" y="365126"/>
            <a:ext cx="914400" cy="914400"/>
          </a:xfrm>
          <a:prstGeom prst="rect">
            <a:avLst/>
          </a:prstGeom>
        </p:spPr>
      </p:pic>
      <p:sp>
        <p:nvSpPr>
          <p:cNvPr id="30" name="Rectangle: Rounded Corners 36">
            <a:extLst>
              <a:ext uri="{FF2B5EF4-FFF2-40B4-BE49-F238E27FC236}">
                <a16:creationId xmlns:a16="http://schemas.microsoft.com/office/drawing/2014/main" id="{C1BA7468-213C-4661-8470-7FA724ED6932}"/>
              </a:ext>
            </a:extLst>
          </p:cNvPr>
          <p:cNvSpPr/>
          <p:nvPr/>
        </p:nvSpPr>
        <p:spPr>
          <a:xfrm>
            <a:off x="4740108" y="1918307"/>
            <a:ext cx="4752755"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აგროვებ ფულს რაიმე მიზნისთვის?</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Rectangle: Rounded Corners 36">
            <a:extLst>
              <a:ext uri="{FF2B5EF4-FFF2-40B4-BE49-F238E27FC236}">
                <a16:creationId xmlns:a16="http://schemas.microsoft.com/office/drawing/2014/main" id="{C1BA7468-213C-4661-8470-7FA724ED6932}"/>
              </a:ext>
            </a:extLst>
          </p:cNvPr>
          <p:cNvSpPr/>
          <p:nvPr/>
        </p:nvSpPr>
        <p:spPr>
          <a:xfrm>
            <a:off x="5570351" y="3225273"/>
            <a:ext cx="4752755"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რაში შეიძლება დაგვეხმაროს დანაზოგი?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grpSp>
        <p:nvGrpSpPr>
          <p:cNvPr id="25" name="Google Shape;16061;p85"/>
          <p:cNvGrpSpPr/>
          <p:nvPr/>
        </p:nvGrpSpPr>
        <p:grpSpPr>
          <a:xfrm>
            <a:off x="9128728" y="1331269"/>
            <a:ext cx="728268" cy="726647"/>
            <a:chOff x="1745217" y="1515471"/>
            <a:chExt cx="343269" cy="342505"/>
          </a:xfrm>
          <a:solidFill>
            <a:srgbClr val="FF9D00"/>
          </a:solidFill>
        </p:grpSpPr>
        <p:sp>
          <p:nvSpPr>
            <p:cNvPr id="26" name="Google Shape;16062;p85"/>
            <p:cNvSpPr/>
            <p:nvPr/>
          </p:nvSpPr>
          <p:spPr>
            <a:xfrm>
              <a:off x="1854448" y="1647096"/>
              <a:ext cx="22012" cy="21630"/>
            </a:xfrm>
            <a:custGeom>
              <a:avLst/>
              <a:gdLst/>
              <a:ahLst/>
              <a:cxnLst/>
              <a:rect l="l" t="t" r="r" b="b"/>
              <a:pathLst>
                <a:path w="691" h="679" extrusionOk="0">
                  <a:moveTo>
                    <a:pt x="346" y="0"/>
                  </a:moveTo>
                  <a:cubicBezTo>
                    <a:pt x="155" y="0"/>
                    <a:pt x="0" y="155"/>
                    <a:pt x="0" y="345"/>
                  </a:cubicBezTo>
                  <a:cubicBezTo>
                    <a:pt x="0" y="536"/>
                    <a:pt x="155" y="679"/>
                    <a:pt x="346" y="679"/>
                  </a:cubicBezTo>
                  <a:cubicBezTo>
                    <a:pt x="536" y="679"/>
                    <a:pt x="691" y="536"/>
                    <a:pt x="691" y="345"/>
                  </a:cubicBezTo>
                  <a:cubicBezTo>
                    <a:pt x="691" y="155"/>
                    <a:pt x="536"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063;p85"/>
            <p:cNvSpPr/>
            <p:nvPr/>
          </p:nvSpPr>
          <p:spPr>
            <a:xfrm>
              <a:off x="1906021" y="1647096"/>
              <a:ext cx="21661" cy="21630"/>
            </a:xfrm>
            <a:custGeom>
              <a:avLst/>
              <a:gdLst/>
              <a:ahLst/>
              <a:cxnLst/>
              <a:rect l="l" t="t" r="r" b="b"/>
              <a:pathLst>
                <a:path w="680" h="679" extrusionOk="0">
                  <a:moveTo>
                    <a:pt x="334" y="0"/>
                  </a:moveTo>
                  <a:cubicBezTo>
                    <a:pt x="143" y="0"/>
                    <a:pt x="0" y="155"/>
                    <a:pt x="0" y="345"/>
                  </a:cubicBezTo>
                  <a:cubicBezTo>
                    <a:pt x="0" y="536"/>
                    <a:pt x="143" y="679"/>
                    <a:pt x="334" y="679"/>
                  </a:cubicBezTo>
                  <a:cubicBezTo>
                    <a:pt x="524" y="679"/>
                    <a:pt x="679" y="536"/>
                    <a:pt x="679" y="345"/>
                  </a:cubicBezTo>
                  <a:cubicBezTo>
                    <a:pt x="679" y="155"/>
                    <a:pt x="524" y="0"/>
                    <a:pt x="334"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064;p85"/>
            <p:cNvSpPr/>
            <p:nvPr/>
          </p:nvSpPr>
          <p:spPr>
            <a:xfrm>
              <a:off x="1956830" y="1647096"/>
              <a:ext cx="22044" cy="21630"/>
            </a:xfrm>
            <a:custGeom>
              <a:avLst/>
              <a:gdLst/>
              <a:ahLst/>
              <a:cxnLst/>
              <a:rect l="l" t="t" r="r" b="b"/>
              <a:pathLst>
                <a:path w="692" h="679" extrusionOk="0">
                  <a:moveTo>
                    <a:pt x="346" y="0"/>
                  </a:moveTo>
                  <a:cubicBezTo>
                    <a:pt x="156" y="0"/>
                    <a:pt x="1" y="155"/>
                    <a:pt x="1" y="345"/>
                  </a:cubicBezTo>
                  <a:cubicBezTo>
                    <a:pt x="1" y="536"/>
                    <a:pt x="156" y="679"/>
                    <a:pt x="346" y="679"/>
                  </a:cubicBezTo>
                  <a:cubicBezTo>
                    <a:pt x="537" y="679"/>
                    <a:pt x="691" y="536"/>
                    <a:pt x="691" y="345"/>
                  </a:cubicBezTo>
                  <a:cubicBezTo>
                    <a:pt x="691" y="155"/>
                    <a:pt x="537"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065;p85"/>
            <p:cNvSpPr/>
            <p:nvPr/>
          </p:nvSpPr>
          <p:spPr>
            <a:xfrm>
              <a:off x="1745217" y="1515471"/>
              <a:ext cx="343269" cy="342505"/>
            </a:xfrm>
            <a:custGeom>
              <a:avLst/>
              <a:gdLst/>
              <a:ahLst/>
              <a:cxnLst/>
              <a:rect l="l" t="t" r="r" b="b"/>
              <a:pathLst>
                <a:path w="10776" h="10752" extrusionOk="0">
                  <a:moveTo>
                    <a:pt x="5382" y="1"/>
                  </a:moveTo>
                  <a:cubicBezTo>
                    <a:pt x="3953" y="1"/>
                    <a:pt x="2608" y="453"/>
                    <a:pt x="1596" y="1286"/>
                  </a:cubicBezTo>
                  <a:cubicBezTo>
                    <a:pt x="560" y="2144"/>
                    <a:pt x="0" y="3251"/>
                    <a:pt x="0" y="4465"/>
                  </a:cubicBezTo>
                  <a:cubicBezTo>
                    <a:pt x="0" y="5513"/>
                    <a:pt x="465" y="6561"/>
                    <a:pt x="1274" y="7359"/>
                  </a:cubicBezTo>
                  <a:cubicBezTo>
                    <a:pt x="2072" y="8121"/>
                    <a:pt x="3120" y="8645"/>
                    <a:pt x="4298" y="8835"/>
                  </a:cubicBezTo>
                  <a:cubicBezTo>
                    <a:pt x="4310" y="9442"/>
                    <a:pt x="4108" y="10014"/>
                    <a:pt x="3703" y="10478"/>
                  </a:cubicBezTo>
                  <a:cubicBezTo>
                    <a:pt x="3655" y="10514"/>
                    <a:pt x="3644" y="10597"/>
                    <a:pt x="3679" y="10657"/>
                  </a:cubicBezTo>
                  <a:cubicBezTo>
                    <a:pt x="3703" y="10704"/>
                    <a:pt x="3763" y="10752"/>
                    <a:pt x="3834" y="10752"/>
                  </a:cubicBezTo>
                  <a:cubicBezTo>
                    <a:pt x="5025" y="10752"/>
                    <a:pt x="6084" y="9966"/>
                    <a:pt x="6442" y="8835"/>
                  </a:cubicBezTo>
                  <a:cubicBezTo>
                    <a:pt x="7406" y="8668"/>
                    <a:pt x="8287" y="8299"/>
                    <a:pt x="9013" y="7752"/>
                  </a:cubicBezTo>
                  <a:cubicBezTo>
                    <a:pt x="9097" y="7692"/>
                    <a:pt x="9109" y="7585"/>
                    <a:pt x="9049" y="7513"/>
                  </a:cubicBezTo>
                  <a:cubicBezTo>
                    <a:pt x="9014" y="7465"/>
                    <a:pt x="8963" y="7441"/>
                    <a:pt x="8913" y="7441"/>
                  </a:cubicBezTo>
                  <a:cubicBezTo>
                    <a:pt x="8877" y="7441"/>
                    <a:pt x="8841" y="7453"/>
                    <a:pt x="8811" y="7478"/>
                  </a:cubicBezTo>
                  <a:cubicBezTo>
                    <a:pt x="8096" y="8014"/>
                    <a:pt x="7215" y="8371"/>
                    <a:pt x="6275" y="8502"/>
                  </a:cubicBezTo>
                  <a:cubicBezTo>
                    <a:pt x="6203" y="8525"/>
                    <a:pt x="6156" y="8561"/>
                    <a:pt x="6132" y="8621"/>
                  </a:cubicBezTo>
                  <a:cubicBezTo>
                    <a:pt x="5894" y="9549"/>
                    <a:pt x="5120" y="10216"/>
                    <a:pt x="4215" y="10371"/>
                  </a:cubicBezTo>
                  <a:cubicBezTo>
                    <a:pt x="4537" y="9859"/>
                    <a:pt x="4703" y="9264"/>
                    <a:pt x="4644" y="8656"/>
                  </a:cubicBezTo>
                  <a:cubicBezTo>
                    <a:pt x="4644" y="8585"/>
                    <a:pt x="4572" y="8502"/>
                    <a:pt x="4489" y="8490"/>
                  </a:cubicBezTo>
                  <a:cubicBezTo>
                    <a:pt x="2084" y="8144"/>
                    <a:pt x="346" y="6442"/>
                    <a:pt x="346" y="4430"/>
                  </a:cubicBezTo>
                  <a:cubicBezTo>
                    <a:pt x="346" y="2156"/>
                    <a:pt x="2608" y="310"/>
                    <a:pt x="5382" y="310"/>
                  </a:cubicBezTo>
                  <a:cubicBezTo>
                    <a:pt x="8168" y="310"/>
                    <a:pt x="10430" y="2156"/>
                    <a:pt x="10430" y="4430"/>
                  </a:cubicBezTo>
                  <a:cubicBezTo>
                    <a:pt x="10430" y="5370"/>
                    <a:pt x="10025" y="6287"/>
                    <a:pt x="9311" y="7013"/>
                  </a:cubicBezTo>
                  <a:cubicBezTo>
                    <a:pt x="9251" y="7097"/>
                    <a:pt x="9251" y="7192"/>
                    <a:pt x="9311" y="7252"/>
                  </a:cubicBezTo>
                  <a:cubicBezTo>
                    <a:pt x="9353" y="7281"/>
                    <a:pt x="9397" y="7296"/>
                    <a:pt x="9439" y="7296"/>
                  </a:cubicBezTo>
                  <a:cubicBezTo>
                    <a:pt x="9481" y="7296"/>
                    <a:pt x="9519" y="7281"/>
                    <a:pt x="9549" y="7252"/>
                  </a:cubicBezTo>
                  <a:cubicBezTo>
                    <a:pt x="10347" y="6466"/>
                    <a:pt x="10775" y="5454"/>
                    <a:pt x="10775" y="4430"/>
                  </a:cubicBezTo>
                  <a:cubicBezTo>
                    <a:pt x="10775" y="3263"/>
                    <a:pt x="10204" y="2144"/>
                    <a:pt x="9180" y="1286"/>
                  </a:cubicBezTo>
                  <a:cubicBezTo>
                    <a:pt x="8168" y="453"/>
                    <a:pt x="6811" y="1"/>
                    <a:pt x="5382" y="1"/>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16061;p85"/>
          <p:cNvGrpSpPr/>
          <p:nvPr/>
        </p:nvGrpSpPr>
        <p:grpSpPr>
          <a:xfrm>
            <a:off x="9971632" y="2654456"/>
            <a:ext cx="728268" cy="726647"/>
            <a:chOff x="1745217" y="1515471"/>
            <a:chExt cx="343269" cy="342505"/>
          </a:xfrm>
          <a:solidFill>
            <a:srgbClr val="FF9D00"/>
          </a:solidFill>
        </p:grpSpPr>
        <p:sp>
          <p:nvSpPr>
            <p:cNvPr id="36" name="Google Shape;16062;p85"/>
            <p:cNvSpPr/>
            <p:nvPr/>
          </p:nvSpPr>
          <p:spPr>
            <a:xfrm>
              <a:off x="1854448" y="1647096"/>
              <a:ext cx="22012" cy="21630"/>
            </a:xfrm>
            <a:custGeom>
              <a:avLst/>
              <a:gdLst/>
              <a:ahLst/>
              <a:cxnLst/>
              <a:rect l="l" t="t" r="r" b="b"/>
              <a:pathLst>
                <a:path w="691" h="679" extrusionOk="0">
                  <a:moveTo>
                    <a:pt x="346" y="0"/>
                  </a:moveTo>
                  <a:cubicBezTo>
                    <a:pt x="155" y="0"/>
                    <a:pt x="0" y="155"/>
                    <a:pt x="0" y="345"/>
                  </a:cubicBezTo>
                  <a:cubicBezTo>
                    <a:pt x="0" y="536"/>
                    <a:pt x="155" y="679"/>
                    <a:pt x="346" y="679"/>
                  </a:cubicBezTo>
                  <a:cubicBezTo>
                    <a:pt x="536" y="679"/>
                    <a:pt x="691" y="536"/>
                    <a:pt x="691" y="345"/>
                  </a:cubicBezTo>
                  <a:cubicBezTo>
                    <a:pt x="691" y="155"/>
                    <a:pt x="536"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063;p85"/>
            <p:cNvSpPr/>
            <p:nvPr/>
          </p:nvSpPr>
          <p:spPr>
            <a:xfrm>
              <a:off x="1906021" y="1647096"/>
              <a:ext cx="21661" cy="21630"/>
            </a:xfrm>
            <a:custGeom>
              <a:avLst/>
              <a:gdLst/>
              <a:ahLst/>
              <a:cxnLst/>
              <a:rect l="l" t="t" r="r" b="b"/>
              <a:pathLst>
                <a:path w="680" h="679" extrusionOk="0">
                  <a:moveTo>
                    <a:pt x="334" y="0"/>
                  </a:moveTo>
                  <a:cubicBezTo>
                    <a:pt x="143" y="0"/>
                    <a:pt x="0" y="155"/>
                    <a:pt x="0" y="345"/>
                  </a:cubicBezTo>
                  <a:cubicBezTo>
                    <a:pt x="0" y="536"/>
                    <a:pt x="143" y="679"/>
                    <a:pt x="334" y="679"/>
                  </a:cubicBezTo>
                  <a:cubicBezTo>
                    <a:pt x="524" y="679"/>
                    <a:pt x="679" y="536"/>
                    <a:pt x="679" y="345"/>
                  </a:cubicBezTo>
                  <a:cubicBezTo>
                    <a:pt x="679" y="155"/>
                    <a:pt x="524" y="0"/>
                    <a:pt x="334"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064;p85"/>
            <p:cNvSpPr/>
            <p:nvPr/>
          </p:nvSpPr>
          <p:spPr>
            <a:xfrm>
              <a:off x="1956830" y="1647096"/>
              <a:ext cx="22044" cy="21630"/>
            </a:xfrm>
            <a:custGeom>
              <a:avLst/>
              <a:gdLst/>
              <a:ahLst/>
              <a:cxnLst/>
              <a:rect l="l" t="t" r="r" b="b"/>
              <a:pathLst>
                <a:path w="692" h="679" extrusionOk="0">
                  <a:moveTo>
                    <a:pt x="346" y="0"/>
                  </a:moveTo>
                  <a:cubicBezTo>
                    <a:pt x="156" y="0"/>
                    <a:pt x="1" y="155"/>
                    <a:pt x="1" y="345"/>
                  </a:cubicBezTo>
                  <a:cubicBezTo>
                    <a:pt x="1" y="536"/>
                    <a:pt x="156" y="679"/>
                    <a:pt x="346" y="679"/>
                  </a:cubicBezTo>
                  <a:cubicBezTo>
                    <a:pt x="537" y="679"/>
                    <a:pt x="691" y="536"/>
                    <a:pt x="691" y="345"/>
                  </a:cubicBezTo>
                  <a:cubicBezTo>
                    <a:pt x="691" y="155"/>
                    <a:pt x="537"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065;p85"/>
            <p:cNvSpPr/>
            <p:nvPr/>
          </p:nvSpPr>
          <p:spPr>
            <a:xfrm>
              <a:off x="1745217" y="1515471"/>
              <a:ext cx="343269" cy="342505"/>
            </a:xfrm>
            <a:custGeom>
              <a:avLst/>
              <a:gdLst/>
              <a:ahLst/>
              <a:cxnLst/>
              <a:rect l="l" t="t" r="r" b="b"/>
              <a:pathLst>
                <a:path w="10776" h="10752" extrusionOk="0">
                  <a:moveTo>
                    <a:pt x="5382" y="1"/>
                  </a:moveTo>
                  <a:cubicBezTo>
                    <a:pt x="3953" y="1"/>
                    <a:pt x="2608" y="453"/>
                    <a:pt x="1596" y="1286"/>
                  </a:cubicBezTo>
                  <a:cubicBezTo>
                    <a:pt x="560" y="2144"/>
                    <a:pt x="0" y="3251"/>
                    <a:pt x="0" y="4465"/>
                  </a:cubicBezTo>
                  <a:cubicBezTo>
                    <a:pt x="0" y="5513"/>
                    <a:pt x="465" y="6561"/>
                    <a:pt x="1274" y="7359"/>
                  </a:cubicBezTo>
                  <a:cubicBezTo>
                    <a:pt x="2072" y="8121"/>
                    <a:pt x="3120" y="8645"/>
                    <a:pt x="4298" y="8835"/>
                  </a:cubicBezTo>
                  <a:cubicBezTo>
                    <a:pt x="4310" y="9442"/>
                    <a:pt x="4108" y="10014"/>
                    <a:pt x="3703" y="10478"/>
                  </a:cubicBezTo>
                  <a:cubicBezTo>
                    <a:pt x="3655" y="10514"/>
                    <a:pt x="3644" y="10597"/>
                    <a:pt x="3679" y="10657"/>
                  </a:cubicBezTo>
                  <a:cubicBezTo>
                    <a:pt x="3703" y="10704"/>
                    <a:pt x="3763" y="10752"/>
                    <a:pt x="3834" y="10752"/>
                  </a:cubicBezTo>
                  <a:cubicBezTo>
                    <a:pt x="5025" y="10752"/>
                    <a:pt x="6084" y="9966"/>
                    <a:pt x="6442" y="8835"/>
                  </a:cubicBezTo>
                  <a:cubicBezTo>
                    <a:pt x="7406" y="8668"/>
                    <a:pt x="8287" y="8299"/>
                    <a:pt x="9013" y="7752"/>
                  </a:cubicBezTo>
                  <a:cubicBezTo>
                    <a:pt x="9097" y="7692"/>
                    <a:pt x="9109" y="7585"/>
                    <a:pt x="9049" y="7513"/>
                  </a:cubicBezTo>
                  <a:cubicBezTo>
                    <a:pt x="9014" y="7465"/>
                    <a:pt x="8963" y="7441"/>
                    <a:pt x="8913" y="7441"/>
                  </a:cubicBezTo>
                  <a:cubicBezTo>
                    <a:pt x="8877" y="7441"/>
                    <a:pt x="8841" y="7453"/>
                    <a:pt x="8811" y="7478"/>
                  </a:cubicBezTo>
                  <a:cubicBezTo>
                    <a:pt x="8096" y="8014"/>
                    <a:pt x="7215" y="8371"/>
                    <a:pt x="6275" y="8502"/>
                  </a:cubicBezTo>
                  <a:cubicBezTo>
                    <a:pt x="6203" y="8525"/>
                    <a:pt x="6156" y="8561"/>
                    <a:pt x="6132" y="8621"/>
                  </a:cubicBezTo>
                  <a:cubicBezTo>
                    <a:pt x="5894" y="9549"/>
                    <a:pt x="5120" y="10216"/>
                    <a:pt x="4215" y="10371"/>
                  </a:cubicBezTo>
                  <a:cubicBezTo>
                    <a:pt x="4537" y="9859"/>
                    <a:pt x="4703" y="9264"/>
                    <a:pt x="4644" y="8656"/>
                  </a:cubicBezTo>
                  <a:cubicBezTo>
                    <a:pt x="4644" y="8585"/>
                    <a:pt x="4572" y="8502"/>
                    <a:pt x="4489" y="8490"/>
                  </a:cubicBezTo>
                  <a:cubicBezTo>
                    <a:pt x="2084" y="8144"/>
                    <a:pt x="346" y="6442"/>
                    <a:pt x="346" y="4430"/>
                  </a:cubicBezTo>
                  <a:cubicBezTo>
                    <a:pt x="346" y="2156"/>
                    <a:pt x="2608" y="310"/>
                    <a:pt x="5382" y="310"/>
                  </a:cubicBezTo>
                  <a:cubicBezTo>
                    <a:pt x="8168" y="310"/>
                    <a:pt x="10430" y="2156"/>
                    <a:pt x="10430" y="4430"/>
                  </a:cubicBezTo>
                  <a:cubicBezTo>
                    <a:pt x="10430" y="5370"/>
                    <a:pt x="10025" y="6287"/>
                    <a:pt x="9311" y="7013"/>
                  </a:cubicBezTo>
                  <a:cubicBezTo>
                    <a:pt x="9251" y="7097"/>
                    <a:pt x="9251" y="7192"/>
                    <a:pt x="9311" y="7252"/>
                  </a:cubicBezTo>
                  <a:cubicBezTo>
                    <a:pt x="9353" y="7281"/>
                    <a:pt x="9397" y="7296"/>
                    <a:pt x="9439" y="7296"/>
                  </a:cubicBezTo>
                  <a:cubicBezTo>
                    <a:pt x="9481" y="7296"/>
                    <a:pt x="9519" y="7281"/>
                    <a:pt x="9549" y="7252"/>
                  </a:cubicBezTo>
                  <a:cubicBezTo>
                    <a:pt x="10347" y="6466"/>
                    <a:pt x="10775" y="5454"/>
                    <a:pt x="10775" y="4430"/>
                  </a:cubicBezTo>
                  <a:cubicBezTo>
                    <a:pt x="10775" y="3263"/>
                    <a:pt x="10204" y="2144"/>
                    <a:pt x="9180" y="1286"/>
                  </a:cubicBezTo>
                  <a:cubicBezTo>
                    <a:pt x="8168" y="453"/>
                    <a:pt x="6811" y="1"/>
                    <a:pt x="5382" y="1"/>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Rectangle: Rounded Corners 36">
            <a:extLst>
              <a:ext uri="{FF2B5EF4-FFF2-40B4-BE49-F238E27FC236}">
                <a16:creationId xmlns:a16="http://schemas.microsoft.com/office/drawing/2014/main" id="{C1BA7468-213C-4661-8470-7FA724ED6932}"/>
              </a:ext>
            </a:extLst>
          </p:cNvPr>
          <p:cNvSpPr/>
          <p:nvPr/>
        </p:nvSpPr>
        <p:spPr>
          <a:xfrm>
            <a:off x="4089342" y="4649343"/>
            <a:ext cx="6606994"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დაზოგვა </a:t>
            </a:r>
            <a:r>
              <a:rPr lang="ka-GE" sz="2000" dirty="0">
                <a:solidFill>
                  <a:srgbClr val="333333"/>
                </a:solidFill>
                <a:latin typeface="Calibri" panose="020F0502020204030204" pitchFamily="34" charset="0"/>
                <a:cs typeface="Calibri" panose="020F0502020204030204" pitchFamily="34" charset="0"/>
              </a:rPr>
              <a:t>- ფულის შენახვა, დაგროვება სამომავლოდ, რაიმე მიზნისთვის</a:t>
            </a:r>
          </a:p>
        </p:txBody>
      </p:sp>
    </p:spTree>
    <p:extLst>
      <p:ext uri="{BB962C8B-B14F-4D97-AF65-F5344CB8AC3E}">
        <p14:creationId xmlns:p14="http://schemas.microsoft.com/office/powerpoint/2010/main" val="1593624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4" name="Picture 13"/>
          <p:cNvPicPr>
            <a:picLocks noChangeAspect="1"/>
          </p:cNvPicPr>
          <p:nvPr/>
        </p:nvPicPr>
        <p:blipFill>
          <a:blip r:embed="rId6">
            <a:clrChange>
              <a:clrFrom>
                <a:srgbClr val="FFFFFF"/>
              </a:clrFrom>
              <a:clrTo>
                <a:srgbClr val="FFFFFF">
                  <a:alpha val="0"/>
                </a:srgbClr>
              </a:clrTo>
            </a:clrChange>
          </a:blip>
          <a:stretch>
            <a:fillRect/>
          </a:stretch>
        </p:blipFill>
        <p:spPr>
          <a:xfrm>
            <a:off x="9008791" y="1238242"/>
            <a:ext cx="3183209" cy="4717715"/>
          </a:xfrm>
          <a:prstGeom prst="rect">
            <a:avLst/>
          </a:prstGeom>
        </p:spPr>
      </p:pic>
      <p:sp>
        <p:nvSpPr>
          <p:cNvPr id="17" name="Freeform: Shape 7">
            <a:extLst>
              <a:ext uri="{FF2B5EF4-FFF2-40B4-BE49-F238E27FC236}">
                <a16:creationId xmlns:a16="http://schemas.microsoft.com/office/drawing/2014/main" id="{DF3C58E5-27BB-4A54-A953-58A30CF87311}"/>
              </a:ext>
            </a:extLst>
          </p:cNvPr>
          <p:cNvSpPr/>
          <p:nvPr/>
        </p:nvSpPr>
        <p:spPr>
          <a:xfrm>
            <a:off x="489117" y="1647450"/>
            <a:ext cx="3337560" cy="4080510"/>
          </a:xfrm>
          <a:custGeom>
            <a:avLst/>
            <a:gdLst>
              <a:gd name="connsiteX0" fmla="*/ 321751 w 5910192"/>
              <a:gd name="connsiteY0" fmla="*/ 78580 h 5774094"/>
              <a:gd name="connsiteX1" fmla="*/ 1120037 w 5910192"/>
              <a:gd name="connsiteY1" fmla="*/ 107609 h 5774094"/>
              <a:gd name="connsiteX2" fmla="*/ 2644037 w 5910192"/>
              <a:gd name="connsiteY2" fmla="*/ 78580 h 5774094"/>
              <a:gd name="connsiteX3" fmla="*/ 3964837 w 5910192"/>
              <a:gd name="connsiteY3" fmla="*/ 194695 h 5774094"/>
              <a:gd name="connsiteX4" fmla="*/ 5314665 w 5910192"/>
              <a:gd name="connsiteY4" fmla="*/ 165666 h 5774094"/>
              <a:gd name="connsiteX5" fmla="*/ 5837179 w 5910192"/>
              <a:gd name="connsiteY5" fmla="*/ 165666 h 5774094"/>
              <a:gd name="connsiteX6" fmla="*/ 5866208 w 5910192"/>
              <a:gd name="connsiteY6" fmla="*/ 978466 h 5774094"/>
              <a:gd name="connsiteX7" fmla="*/ 5909751 w 5910192"/>
              <a:gd name="connsiteY7" fmla="*/ 1936409 h 5774094"/>
              <a:gd name="connsiteX8" fmla="*/ 5837179 w 5910192"/>
              <a:gd name="connsiteY8" fmla="*/ 3068523 h 5774094"/>
              <a:gd name="connsiteX9" fmla="*/ 5779122 w 5910192"/>
              <a:gd name="connsiteY9" fmla="*/ 3982923 h 5774094"/>
              <a:gd name="connsiteX10" fmla="*/ 5822665 w 5910192"/>
              <a:gd name="connsiteY10" fmla="*/ 4665095 h 5774094"/>
              <a:gd name="connsiteX11" fmla="*/ 5880722 w 5910192"/>
              <a:gd name="connsiteY11" fmla="*/ 5187609 h 5774094"/>
              <a:gd name="connsiteX12" fmla="*/ 5764608 w 5910192"/>
              <a:gd name="connsiteY12" fmla="*/ 5623038 h 5774094"/>
              <a:gd name="connsiteX13" fmla="*/ 5096951 w 5910192"/>
              <a:gd name="connsiteY13" fmla="*/ 5739152 h 5774094"/>
              <a:gd name="connsiteX14" fmla="*/ 3877751 w 5910192"/>
              <a:gd name="connsiteY14" fmla="*/ 5768180 h 5774094"/>
              <a:gd name="connsiteX15" fmla="*/ 2455351 w 5910192"/>
              <a:gd name="connsiteY15" fmla="*/ 5724638 h 5774094"/>
              <a:gd name="connsiteX16" fmla="*/ 916837 w 5910192"/>
              <a:gd name="connsiteY16" fmla="*/ 5724638 h 5774094"/>
              <a:gd name="connsiteX17" fmla="*/ 263694 w 5910192"/>
              <a:gd name="connsiteY17" fmla="*/ 5724638 h 5774094"/>
              <a:gd name="connsiteX18" fmla="*/ 2437 w 5910192"/>
              <a:gd name="connsiteY18" fmla="*/ 5724638 h 5774094"/>
              <a:gd name="connsiteX19" fmla="*/ 133065 w 5910192"/>
              <a:gd name="connsiteY19" fmla="*/ 5056980 h 5774094"/>
              <a:gd name="connsiteX20" fmla="*/ 133065 w 5910192"/>
              <a:gd name="connsiteY20" fmla="*/ 4665095 h 5774094"/>
              <a:gd name="connsiteX21" fmla="*/ 133065 w 5910192"/>
              <a:gd name="connsiteY21" fmla="*/ 4055495 h 5774094"/>
              <a:gd name="connsiteX22" fmla="*/ 176608 w 5910192"/>
              <a:gd name="connsiteY22" fmla="*/ 2966923 h 5774094"/>
              <a:gd name="connsiteX23" fmla="*/ 162094 w 5910192"/>
              <a:gd name="connsiteY23" fmla="*/ 1530009 h 5774094"/>
              <a:gd name="connsiteX24" fmla="*/ 147579 w 5910192"/>
              <a:gd name="connsiteY24" fmla="*/ 615609 h 5774094"/>
              <a:gd name="connsiteX25" fmla="*/ 89522 w 5910192"/>
              <a:gd name="connsiteY25" fmla="*/ 267266 h 5774094"/>
              <a:gd name="connsiteX26" fmla="*/ 89522 w 5910192"/>
              <a:gd name="connsiteY26" fmla="*/ 6009 h 5774094"/>
              <a:gd name="connsiteX27" fmla="*/ 321751 w 5910192"/>
              <a:gd name="connsiteY27" fmla="*/ 78580 h 577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10192" h="5774094">
                <a:moveTo>
                  <a:pt x="321751" y="78580"/>
                </a:moveTo>
                <a:cubicBezTo>
                  <a:pt x="493504" y="95513"/>
                  <a:pt x="732989" y="107609"/>
                  <a:pt x="1120037" y="107609"/>
                </a:cubicBezTo>
                <a:cubicBezTo>
                  <a:pt x="1507085" y="107609"/>
                  <a:pt x="2169904" y="64066"/>
                  <a:pt x="2644037" y="78580"/>
                </a:cubicBezTo>
                <a:cubicBezTo>
                  <a:pt x="3118170" y="93094"/>
                  <a:pt x="3519732" y="180181"/>
                  <a:pt x="3964837" y="194695"/>
                </a:cubicBezTo>
                <a:cubicBezTo>
                  <a:pt x="4409942" y="209209"/>
                  <a:pt x="5002608" y="170504"/>
                  <a:pt x="5314665" y="165666"/>
                </a:cubicBezTo>
                <a:cubicBezTo>
                  <a:pt x="5626722" y="160828"/>
                  <a:pt x="5745255" y="30199"/>
                  <a:pt x="5837179" y="165666"/>
                </a:cubicBezTo>
                <a:cubicBezTo>
                  <a:pt x="5929103" y="301133"/>
                  <a:pt x="5854113" y="683342"/>
                  <a:pt x="5866208" y="978466"/>
                </a:cubicBezTo>
                <a:cubicBezTo>
                  <a:pt x="5878303" y="1273590"/>
                  <a:pt x="5914589" y="1588066"/>
                  <a:pt x="5909751" y="1936409"/>
                </a:cubicBezTo>
                <a:cubicBezTo>
                  <a:pt x="5904913" y="2284752"/>
                  <a:pt x="5858950" y="2727438"/>
                  <a:pt x="5837179" y="3068523"/>
                </a:cubicBezTo>
                <a:cubicBezTo>
                  <a:pt x="5815408" y="3409608"/>
                  <a:pt x="5781541" y="3716828"/>
                  <a:pt x="5779122" y="3982923"/>
                </a:cubicBezTo>
                <a:cubicBezTo>
                  <a:pt x="5776703" y="4249018"/>
                  <a:pt x="5805732" y="4464314"/>
                  <a:pt x="5822665" y="4665095"/>
                </a:cubicBezTo>
                <a:cubicBezTo>
                  <a:pt x="5839598" y="4865876"/>
                  <a:pt x="5890398" y="5027952"/>
                  <a:pt x="5880722" y="5187609"/>
                </a:cubicBezTo>
                <a:cubicBezTo>
                  <a:pt x="5871046" y="5347266"/>
                  <a:pt x="5895236" y="5531114"/>
                  <a:pt x="5764608" y="5623038"/>
                </a:cubicBezTo>
                <a:cubicBezTo>
                  <a:pt x="5633980" y="5714962"/>
                  <a:pt x="5411427" y="5714962"/>
                  <a:pt x="5096951" y="5739152"/>
                </a:cubicBezTo>
                <a:cubicBezTo>
                  <a:pt x="4782475" y="5763342"/>
                  <a:pt x="4318018" y="5770599"/>
                  <a:pt x="3877751" y="5768180"/>
                </a:cubicBezTo>
                <a:cubicBezTo>
                  <a:pt x="3437484" y="5765761"/>
                  <a:pt x="2948837" y="5731895"/>
                  <a:pt x="2455351" y="5724638"/>
                </a:cubicBezTo>
                <a:cubicBezTo>
                  <a:pt x="1961865" y="5717381"/>
                  <a:pt x="916837" y="5724638"/>
                  <a:pt x="916837" y="5724638"/>
                </a:cubicBezTo>
                <a:lnTo>
                  <a:pt x="263694" y="5724638"/>
                </a:lnTo>
                <a:cubicBezTo>
                  <a:pt x="111294" y="5724638"/>
                  <a:pt x="24208" y="5835914"/>
                  <a:pt x="2437" y="5724638"/>
                </a:cubicBezTo>
                <a:cubicBezTo>
                  <a:pt x="-19334" y="5613362"/>
                  <a:pt x="111294" y="5233570"/>
                  <a:pt x="133065" y="5056980"/>
                </a:cubicBezTo>
                <a:cubicBezTo>
                  <a:pt x="154836" y="4880390"/>
                  <a:pt x="133065" y="4665095"/>
                  <a:pt x="133065" y="4665095"/>
                </a:cubicBezTo>
                <a:cubicBezTo>
                  <a:pt x="133065" y="4498181"/>
                  <a:pt x="125808" y="4338524"/>
                  <a:pt x="133065" y="4055495"/>
                </a:cubicBezTo>
                <a:cubicBezTo>
                  <a:pt x="140322" y="3772466"/>
                  <a:pt x="171770" y="3387837"/>
                  <a:pt x="176608" y="2966923"/>
                </a:cubicBezTo>
                <a:cubicBezTo>
                  <a:pt x="181446" y="2546009"/>
                  <a:pt x="166932" y="1921895"/>
                  <a:pt x="162094" y="1530009"/>
                </a:cubicBezTo>
                <a:cubicBezTo>
                  <a:pt x="157256" y="1138123"/>
                  <a:pt x="159674" y="826066"/>
                  <a:pt x="147579" y="615609"/>
                </a:cubicBezTo>
                <a:cubicBezTo>
                  <a:pt x="135484" y="405152"/>
                  <a:pt x="99198" y="368866"/>
                  <a:pt x="89522" y="267266"/>
                </a:cubicBezTo>
                <a:cubicBezTo>
                  <a:pt x="79846" y="165666"/>
                  <a:pt x="50817" y="35038"/>
                  <a:pt x="89522" y="6009"/>
                </a:cubicBezTo>
                <a:cubicBezTo>
                  <a:pt x="128227" y="-23020"/>
                  <a:pt x="149998" y="61647"/>
                  <a:pt x="321751" y="78580"/>
                </a:cubicBezTo>
                <a:close/>
              </a:path>
            </a:pathLst>
          </a:custGeom>
          <a:noFill/>
          <a:ln w="38100">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CA8"/>
              </a:solidFill>
              <a:effectLst/>
              <a:uLnTx/>
              <a:uFillTx/>
              <a:latin typeface="Calibri" panose="020F0502020204030204"/>
              <a:ea typeface="+mn-ea"/>
              <a:cs typeface="+mn-cs"/>
            </a:endParaRPr>
          </a:p>
        </p:txBody>
      </p:sp>
      <p:sp>
        <p:nvSpPr>
          <p:cNvPr id="18" name="Rectangle: Rounded Corners 36">
            <a:extLst>
              <a:ext uri="{FF2B5EF4-FFF2-40B4-BE49-F238E27FC236}">
                <a16:creationId xmlns:a16="http://schemas.microsoft.com/office/drawing/2014/main" id="{C1BA7468-213C-4661-8470-7FA724ED6932}"/>
              </a:ext>
            </a:extLst>
          </p:cNvPr>
          <p:cNvSpPr/>
          <p:nvPr/>
        </p:nvSpPr>
        <p:spPr>
          <a:xfrm>
            <a:off x="4081446" y="2210972"/>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მსოფლიოში 1924 წლიდან აღინიშნება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9" name="Rectangle: Rounded Corners 36">
            <a:extLst>
              <a:ext uri="{FF2B5EF4-FFF2-40B4-BE49-F238E27FC236}">
                <a16:creationId xmlns:a16="http://schemas.microsoft.com/office/drawing/2014/main" id="{C1BA7468-213C-4661-8470-7FA724ED6932}"/>
              </a:ext>
            </a:extLst>
          </p:cNvPr>
          <p:cNvSpPr/>
          <p:nvPr/>
        </p:nvSpPr>
        <p:spPr>
          <a:xfrm>
            <a:off x="4444243" y="3370566"/>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საქართველოში უკვე მე-15 წელია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0" name="Rectangle: Rounded Corners 36">
            <a:extLst>
              <a:ext uri="{FF2B5EF4-FFF2-40B4-BE49-F238E27FC236}">
                <a16:creationId xmlns:a16="http://schemas.microsoft.com/office/drawing/2014/main" id="{C1BA7468-213C-4661-8470-7FA724ED6932}"/>
              </a:ext>
            </a:extLst>
          </p:cNvPr>
          <p:cNvSpPr/>
          <p:nvPr/>
        </p:nvSpPr>
        <p:spPr>
          <a:xfrm>
            <a:off x="4081446" y="4530160"/>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დაზოგვის დღის სიმბოლო - ჭიანჭველა „</a:t>
            </a:r>
            <a:r>
              <a:rPr lang="ka-GE" sz="2000" dirty="0" err="1" smtClean="0">
                <a:solidFill>
                  <a:srgbClr val="333333"/>
                </a:solidFill>
                <a:latin typeface="Calibri" panose="020F0502020204030204" pitchFamily="34" charset="0"/>
                <a:cs typeface="Calibri" panose="020F0502020204030204" pitchFamily="34" charset="0"/>
              </a:rPr>
              <a:t>გროვია</a:t>
            </a:r>
            <a:r>
              <a:rPr lang="ka-GE" sz="2000" dirty="0" smtClean="0">
                <a:solidFill>
                  <a:srgbClr val="333333"/>
                </a:solidFill>
                <a:latin typeface="Calibri" panose="020F0502020204030204" pitchFamily="34" charset="0"/>
                <a:cs typeface="Calibri" panose="020F0502020204030204" pitchFamily="34" charset="0"/>
              </a:rPr>
              <a:t>“</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21" name="Picture 20"/>
          <p:cNvPicPr>
            <a:picLocks noChangeAspect="1"/>
          </p:cNvPicPr>
          <p:nvPr/>
        </p:nvPicPr>
        <p:blipFill>
          <a:blip r:embed="rId7"/>
          <a:stretch>
            <a:fillRect/>
          </a:stretch>
        </p:blipFill>
        <p:spPr>
          <a:xfrm>
            <a:off x="861807" y="1944630"/>
            <a:ext cx="2600325" cy="3486150"/>
          </a:xfrm>
          <a:prstGeom prst="rect">
            <a:avLst/>
          </a:prstGeom>
        </p:spPr>
      </p:pic>
      <p:sp>
        <p:nvSpPr>
          <p:cNvPr id="16"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დაზოგვის </a:t>
            </a:r>
            <a:r>
              <a:rPr lang="ka-GE" sz="2800" dirty="0" smtClean="0">
                <a:solidFill>
                  <a:srgbClr val="333333"/>
                </a:solidFill>
                <a:latin typeface="Calibri" panose="020F0502020204030204" pitchFamily="34" charset="0"/>
                <a:cs typeface="Calibri" panose="020F0502020204030204" pitchFamily="34" charset="0"/>
              </a:rPr>
              <a:t>მსოფლიო </a:t>
            </a:r>
            <a:r>
              <a:rPr lang="ka-GE" sz="2800" dirty="0" smtClean="0">
                <a:solidFill>
                  <a:srgbClr val="009CA8"/>
                </a:solidFill>
                <a:latin typeface="Calibri" panose="020F0502020204030204" pitchFamily="34" charset="0"/>
                <a:cs typeface="Calibri" panose="020F0502020204030204" pitchFamily="34" charset="0"/>
              </a:rPr>
              <a:t>დღე</a:t>
            </a:r>
            <a:endParaRPr lang="en-US" sz="2800" dirty="0">
              <a:solidFill>
                <a:srgbClr val="009CA8"/>
              </a:solidFill>
              <a:latin typeface="Calibri" panose="020F0502020204030204" pitchFamily="34" charset="0"/>
              <a:cs typeface="Calibri" panose="020F0502020204030204" pitchFamily="34" charset="0"/>
            </a:endParaRPr>
          </a:p>
        </p:txBody>
      </p:sp>
      <p:pic>
        <p:nvPicPr>
          <p:cNvPr id="24" name="Graphic 26" descr="Piggy Bank">
            <a:extLst>
              <a:ext uri="{FF2B5EF4-FFF2-40B4-BE49-F238E27FC236}">
                <a16:creationId xmlns:a16="http://schemas.microsoft.com/office/drawing/2014/main" id="{4DE0B306-ADFC-5B45-DFD4-A78BB0C4AA8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26"/>
              </a:ext>
            </a:extLst>
          </a:blip>
          <a:stretch>
            <a:fillRect/>
          </a:stretch>
        </p:blipFill>
        <p:spPr>
          <a:xfrm>
            <a:off x="625793" y="365126"/>
            <a:ext cx="914400" cy="914400"/>
          </a:xfrm>
          <a:prstGeom prst="rect">
            <a:avLst/>
          </a:prstGeom>
        </p:spPr>
      </p:pic>
    </p:spTree>
    <p:extLst>
      <p:ext uri="{BB962C8B-B14F-4D97-AF65-F5344CB8AC3E}">
        <p14:creationId xmlns:p14="http://schemas.microsoft.com/office/powerpoint/2010/main" val="182934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251580" y="1622667"/>
            <a:ext cx="3514381" cy="4606127"/>
          </a:xfrm>
          <a:prstGeom prst="rect">
            <a:avLst/>
          </a:prstGeom>
        </p:spPr>
      </p:pic>
      <p:pic>
        <p:nvPicPr>
          <p:cNvPr id="2" name="Picture 1"/>
          <p:cNvPicPr>
            <a:picLocks noChangeAspect="1"/>
          </p:cNvPicPr>
          <p:nvPr/>
        </p:nvPicPr>
        <p:blipFill>
          <a:blip r:embed="rId4"/>
          <a:stretch>
            <a:fillRect/>
          </a:stretch>
        </p:blipFill>
        <p:spPr>
          <a:xfrm>
            <a:off x="1556409" y="1585540"/>
            <a:ext cx="3688930" cy="4630063"/>
          </a:xfrm>
          <a:prstGeom prst="rect">
            <a:avLst/>
          </a:prstGeom>
        </p:spPr>
      </p:pic>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7">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4" name="Graphic 10" descr="Coins">
            <a:extLst>
              <a:ext uri="{FF2B5EF4-FFF2-40B4-BE49-F238E27FC236}">
                <a16:creationId xmlns:a16="http://schemas.microsoft.com/office/drawing/2014/main" id="{19C52208-5261-6D38-5761-23C0C1A1DA5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a:off x="642159" y="363218"/>
            <a:ext cx="914400" cy="914400"/>
          </a:xfrm>
          <a:prstGeom prst="rect">
            <a:avLst/>
          </a:prstGeom>
        </p:spPr>
      </p:pic>
      <p:sp>
        <p:nvSpPr>
          <p:cNvPr id="26" name="Freeform: Shape 7">
            <a:extLst>
              <a:ext uri="{FF2B5EF4-FFF2-40B4-BE49-F238E27FC236}">
                <a16:creationId xmlns:a16="http://schemas.microsoft.com/office/drawing/2014/main" id="{BD5A0FAD-E871-4E30-A64D-0EBC603B0C91}"/>
              </a:ext>
            </a:extLst>
          </p:cNvPr>
          <p:cNvSpPr/>
          <p:nvPr/>
        </p:nvSpPr>
        <p:spPr>
          <a:xfrm>
            <a:off x="2099720" y="1463056"/>
            <a:ext cx="2370753" cy="697980"/>
          </a:xfrm>
          <a:custGeom>
            <a:avLst/>
            <a:gdLst>
              <a:gd name="connsiteX0" fmla="*/ 799733 w 2744013"/>
              <a:gd name="connsiteY0" fmla="*/ 63609 h 1283900"/>
              <a:gd name="connsiteX1" fmla="*/ 82281 w 2744013"/>
              <a:gd name="connsiteY1" fmla="*/ 316827 h 1283900"/>
              <a:gd name="connsiteX2" fmla="*/ 138551 w 2744013"/>
              <a:gd name="connsiteY2" fmla="*/ 1174956 h 1283900"/>
              <a:gd name="connsiteX3" fmla="*/ 1179561 w 2744013"/>
              <a:gd name="connsiteY3" fmla="*/ 1273430 h 1283900"/>
              <a:gd name="connsiteX4" fmla="*/ 2361247 w 2744013"/>
              <a:gd name="connsiteY4" fmla="*/ 1189024 h 1283900"/>
              <a:gd name="connsiteX5" fmla="*/ 2741074 w 2744013"/>
              <a:gd name="connsiteY5" fmla="*/ 654452 h 1283900"/>
              <a:gd name="connsiteX6" fmla="*/ 2206502 w 2744013"/>
              <a:gd name="connsiteY6" fmla="*/ 49541 h 1283900"/>
              <a:gd name="connsiteX7" fmla="*/ 799733 w 2744013"/>
              <a:gd name="connsiteY7" fmla="*/ 63609 h 128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44013" h="1283900">
                <a:moveTo>
                  <a:pt x="799733" y="63609"/>
                </a:moveTo>
                <a:cubicBezTo>
                  <a:pt x="445696" y="108157"/>
                  <a:pt x="192478" y="131603"/>
                  <a:pt x="82281" y="316827"/>
                </a:cubicBezTo>
                <a:cubicBezTo>
                  <a:pt x="-27916" y="502051"/>
                  <a:pt x="-44329" y="1015522"/>
                  <a:pt x="138551" y="1174956"/>
                </a:cubicBezTo>
                <a:cubicBezTo>
                  <a:pt x="321431" y="1334390"/>
                  <a:pt x="809112" y="1271085"/>
                  <a:pt x="1179561" y="1273430"/>
                </a:cubicBezTo>
                <a:cubicBezTo>
                  <a:pt x="1550010" y="1275775"/>
                  <a:pt x="2100995" y="1292187"/>
                  <a:pt x="2361247" y="1189024"/>
                </a:cubicBezTo>
                <a:cubicBezTo>
                  <a:pt x="2621499" y="1085861"/>
                  <a:pt x="2766865" y="844366"/>
                  <a:pt x="2741074" y="654452"/>
                </a:cubicBezTo>
                <a:cubicBezTo>
                  <a:pt x="2715283" y="464538"/>
                  <a:pt x="2532404" y="145670"/>
                  <a:pt x="2206502" y="49541"/>
                </a:cubicBezTo>
                <a:cubicBezTo>
                  <a:pt x="1880601" y="-46588"/>
                  <a:pt x="1153770" y="19061"/>
                  <a:pt x="799733" y="63609"/>
                </a:cubicBezTo>
                <a:close/>
              </a:path>
            </a:pathLst>
          </a:cu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400" dirty="0">
                <a:solidFill>
                  <a:srgbClr val="009CA8"/>
                </a:solidFill>
                <a:latin typeface="Calibri" panose="020F0502020204030204" pitchFamily="34" charset="0"/>
                <a:cs typeface="Calibri" panose="020F0502020204030204" pitchFamily="34" charset="0"/>
              </a:rPr>
              <a:t>ყულაბა</a:t>
            </a:r>
            <a:endParaRPr lang="en-US" sz="2400" dirty="0">
              <a:solidFill>
                <a:srgbClr val="009CA8"/>
              </a:solidFill>
              <a:latin typeface="Calibri" panose="020F0502020204030204" pitchFamily="34" charset="0"/>
              <a:cs typeface="Calibri" panose="020F0502020204030204" pitchFamily="34" charset="0"/>
            </a:endParaRPr>
          </a:p>
        </p:txBody>
      </p:sp>
      <p:sp>
        <p:nvSpPr>
          <p:cNvPr id="31" name="Freeform: Shape 8">
            <a:extLst>
              <a:ext uri="{FF2B5EF4-FFF2-40B4-BE49-F238E27FC236}">
                <a16:creationId xmlns:a16="http://schemas.microsoft.com/office/drawing/2014/main" id="{C804DBCB-219E-48C4-B407-D8A72A54B3D1}"/>
              </a:ext>
            </a:extLst>
          </p:cNvPr>
          <p:cNvSpPr/>
          <p:nvPr/>
        </p:nvSpPr>
        <p:spPr>
          <a:xfrm>
            <a:off x="7735861" y="1496332"/>
            <a:ext cx="2370753" cy="667142"/>
          </a:xfrm>
          <a:custGeom>
            <a:avLst/>
            <a:gdLst>
              <a:gd name="connsiteX0" fmla="*/ 214730 w 2238071"/>
              <a:gd name="connsiteY0" fmla="*/ 40223 h 851684"/>
              <a:gd name="connsiteX1" fmla="*/ 42452 w 2238071"/>
              <a:gd name="connsiteY1" fmla="*/ 225754 h 851684"/>
              <a:gd name="connsiteX2" fmla="*/ 29200 w 2238071"/>
              <a:gd name="connsiteY2" fmla="*/ 610067 h 851684"/>
              <a:gd name="connsiteX3" fmla="*/ 387008 w 2238071"/>
              <a:gd name="connsiteY3" fmla="*/ 822101 h 851684"/>
              <a:gd name="connsiteX4" fmla="*/ 1142382 w 2238071"/>
              <a:gd name="connsiteY4" fmla="*/ 848606 h 851684"/>
              <a:gd name="connsiteX5" fmla="*/ 2003774 w 2238071"/>
              <a:gd name="connsiteY5" fmla="*/ 808849 h 851684"/>
              <a:gd name="connsiteX6" fmla="*/ 2215808 w 2238071"/>
              <a:gd name="connsiteY6" fmla="*/ 557058 h 851684"/>
              <a:gd name="connsiteX7" fmla="*/ 2162800 w 2238071"/>
              <a:gd name="connsiteY7" fmla="*/ 132988 h 851684"/>
              <a:gd name="connsiteX8" fmla="*/ 1606208 w 2238071"/>
              <a:gd name="connsiteY8" fmla="*/ 53475 h 851684"/>
              <a:gd name="connsiteX9" fmla="*/ 731565 w 2238071"/>
              <a:gd name="connsiteY9" fmla="*/ 467 h 851684"/>
              <a:gd name="connsiteX10" fmla="*/ 214730 w 2238071"/>
              <a:gd name="connsiteY10" fmla="*/ 40223 h 85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8071" h="851684">
                <a:moveTo>
                  <a:pt x="214730" y="40223"/>
                </a:moveTo>
                <a:cubicBezTo>
                  <a:pt x="99878" y="77771"/>
                  <a:pt x="73374" y="130780"/>
                  <a:pt x="42452" y="225754"/>
                </a:cubicBezTo>
                <a:cubicBezTo>
                  <a:pt x="11530" y="320728"/>
                  <a:pt x="-28226" y="510676"/>
                  <a:pt x="29200" y="610067"/>
                </a:cubicBezTo>
                <a:cubicBezTo>
                  <a:pt x="86626" y="709458"/>
                  <a:pt x="201478" y="782344"/>
                  <a:pt x="387008" y="822101"/>
                </a:cubicBezTo>
                <a:cubicBezTo>
                  <a:pt x="572538" y="861858"/>
                  <a:pt x="872921" y="850815"/>
                  <a:pt x="1142382" y="848606"/>
                </a:cubicBezTo>
                <a:cubicBezTo>
                  <a:pt x="1411843" y="846397"/>
                  <a:pt x="1824870" y="857440"/>
                  <a:pt x="2003774" y="808849"/>
                </a:cubicBezTo>
                <a:cubicBezTo>
                  <a:pt x="2182678" y="760258"/>
                  <a:pt x="2189304" y="669701"/>
                  <a:pt x="2215808" y="557058"/>
                </a:cubicBezTo>
                <a:cubicBezTo>
                  <a:pt x="2242312" y="444415"/>
                  <a:pt x="2264400" y="216919"/>
                  <a:pt x="2162800" y="132988"/>
                </a:cubicBezTo>
                <a:cubicBezTo>
                  <a:pt x="2061200" y="49058"/>
                  <a:pt x="1844747" y="75562"/>
                  <a:pt x="1606208" y="53475"/>
                </a:cubicBezTo>
                <a:cubicBezTo>
                  <a:pt x="1367669" y="31388"/>
                  <a:pt x="956852" y="2676"/>
                  <a:pt x="731565" y="467"/>
                </a:cubicBezTo>
                <a:cubicBezTo>
                  <a:pt x="506278" y="-1742"/>
                  <a:pt x="329582" y="2675"/>
                  <a:pt x="214730" y="40223"/>
                </a:cubicBezTo>
                <a:close/>
              </a:path>
            </a:pathLst>
          </a:cu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400" dirty="0">
                <a:solidFill>
                  <a:srgbClr val="009CA8"/>
                </a:solidFill>
                <a:latin typeface="Calibri" panose="020F0502020204030204" pitchFamily="34" charset="0"/>
                <a:cs typeface="Calibri" panose="020F0502020204030204" pitchFamily="34" charset="0"/>
              </a:rPr>
              <a:t>ბანკი</a:t>
            </a:r>
            <a:endParaRPr lang="en-US" sz="2400" dirty="0">
              <a:solidFill>
                <a:srgbClr val="009CA8"/>
              </a:solidFill>
              <a:latin typeface="Calibri" panose="020F0502020204030204" pitchFamily="34" charset="0"/>
              <a:cs typeface="Calibri" panose="020F0502020204030204" pitchFamily="34" charset="0"/>
            </a:endParaRPr>
          </a:p>
        </p:txBody>
      </p:sp>
      <p:sp>
        <p:nvSpPr>
          <p:cNvPr id="33" name="Freeform: Shape 9">
            <a:extLst>
              <a:ext uri="{FF2B5EF4-FFF2-40B4-BE49-F238E27FC236}">
                <a16:creationId xmlns:a16="http://schemas.microsoft.com/office/drawing/2014/main" id="{CF791D59-E1B5-4274-82A2-E39DAA37A1F2}"/>
              </a:ext>
            </a:extLst>
          </p:cNvPr>
          <p:cNvSpPr/>
          <p:nvPr/>
        </p:nvSpPr>
        <p:spPr>
          <a:xfrm>
            <a:off x="577635" y="2407568"/>
            <a:ext cx="2230405" cy="2581712"/>
          </a:xfrm>
          <a:custGeom>
            <a:avLst/>
            <a:gdLst>
              <a:gd name="connsiteX0" fmla="*/ 288743 w 2265784"/>
              <a:gd name="connsiteY0" fmla="*/ 34026 h 2937042"/>
              <a:gd name="connsiteX1" fmla="*/ 1870801 w 2265784"/>
              <a:gd name="connsiteY1" fmla="*/ 135626 h 2937042"/>
              <a:gd name="connsiteX2" fmla="*/ 1986915 w 2265784"/>
              <a:gd name="connsiteY2" fmla="*/ 658140 h 2937042"/>
              <a:gd name="connsiteX3" fmla="*/ 2001429 w 2265784"/>
              <a:gd name="connsiteY3" fmla="*/ 1064540 h 2937042"/>
              <a:gd name="connsiteX4" fmla="*/ 2262686 w 2265784"/>
              <a:gd name="connsiteY4" fmla="*/ 1587055 h 2937042"/>
              <a:gd name="connsiteX5" fmla="*/ 1943372 w 2265784"/>
              <a:gd name="connsiteY5" fmla="*/ 1964426 h 2937042"/>
              <a:gd name="connsiteX6" fmla="*/ 2204629 w 2265784"/>
              <a:gd name="connsiteY6" fmla="*/ 2385340 h 2937042"/>
              <a:gd name="connsiteX7" fmla="*/ 2088515 w 2265784"/>
              <a:gd name="connsiteY7" fmla="*/ 2893340 h 2937042"/>
              <a:gd name="connsiteX8" fmla="*/ 448401 w 2265784"/>
              <a:gd name="connsiteY8" fmla="*/ 2878826 h 2937042"/>
              <a:gd name="connsiteX9" fmla="*/ 12972 w 2265784"/>
              <a:gd name="connsiteY9" fmla="*/ 2617569 h 2937042"/>
              <a:gd name="connsiteX10" fmla="*/ 114572 w 2265784"/>
              <a:gd name="connsiteY10" fmla="*/ 1964426 h 2937042"/>
              <a:gd name="connsiteX11" fmla="*/ 114572 w 2265784"/>
              <a:gd name="connsiteY11" fmla="*/ 1398369 h 2937042"/>
              <a:gd name="connsiteX12" fmla="*/ 100058 w 2265784"/>
              <a:gd name="connsiteY12" fmla="*/ 629112 h 2937042"/>
              <a:gd name="connsiteX13" fmla="*/ 288743 w 2265784"/>
              <a:gd name="connsiteY13" fmla="*/ 34026 h 293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5784" h="2937042">
                <a:moveTo>
                  <a:pt x="288743" y="34026"/>
                </a:moveTo>
                <a:cubicBezTo>
                  <a:pt x="583867" y="-48222"/>
                  <a:pt x="1587772" y="31607"/>
                  <a:pt x="1870801" y="135626"/>
                </a:cubicBezTo>
                <a:cubicBezTo>
                  <a:pt x="2153830" y="239645"/>
                  <a:pt x="1965144" y="503321"/>
                  <a:pt x="1986915" y="658140"/>
                </a:cubicBezTo>
                <a:cubicBezTo>
                  <a:pt x="2008686" y="812959"/>
                  <a:pt x="1955467" y="909721"/>
                  <a:pt x="2001429" y="1064540"/>
                </a:cubicBezTo>
                <a:cubicBezTo>
                  <a:pt x="2047391" y="1219359"/>
                  <a:pt x="2272362" y="1437074"/>
                  <a:pt x="2262686" y="1587055"/>
                </a:cubicBezTo>
                <a:cubicBezTo>
                  <a:pt x="2253010" y="1737036"/>
                  <a:pt x="1953048" y="1831379"/>
                  <a:pt x="1943372" y="1964426"/>
                </a:cubicBezTo>
                <a:cubicBezTo>
                  <a:pt x="1933696" y="2097473"/>
                  <a:pt x="2180439" y="2230521"/>
                  <a:pt x="2204629" y="2385340"/>
                </a:cubicBezTo>
                <a:cubicBezTo>
                  <a:pt x="2228819" y="2540159"/>
                  <a:pt x="2381220" y="2811092"/>
                  <a:pt x="2088515" y="2893340"/>
                </a:cubicBezTo>
                <a:cubicBezTo>
                  <a:pt x="1795810" y="2975588"/>
                  <a:pt x="794325" y="2924788"/>
                  <a:pt x="448401" y="2878826"/>
                </a:cubicBezTo>
                <a:cubicBezTo>
                  <a:pt x="102477" y="2832864"/>
                  <a:pt x="68610" y="2769969"/>
                  <a:pt x="12972" y="2617569"/>
                </a:cubicBezTo>
                <a:cubicBezTo>
                  <a:pt x="-42666" y="2465169"/>
                  <a:pt x="97639" y="2167626"/>
                  <a:pt x="114572" y="1964426"/>
                </a:cubicBezTo>
                <a:cubicBezTo>
                  <a:pt x="131505" y="1761226"/>
                  <a:pt x="116991" y="1620921"/>
                  <a:pt x="114572" y="1398369"/>
                </a:cubicBezTo>
                <a:cubicBezTo>
                  <a:pt x="112153" y="1175817"/>
                  <a:pt x="63772" y="858922"/>
                  <a:pt x="100058" y="629112"/>
                </a:cubicBezTo>
                <a:cubicBezTo>
                  <a:pt x="136344" y="399302"/>
                  <a:pt x="-6381" y="116274"/>
                  <a:pt x="288743" y="34026"/>
                </a:cubicBezTo>
                <a:close/>
              </a:path>
            </a:pathLst>
          </a:custGeom>
          <a:solidFill>
            <a:srgbClr val="F5F8FA">
              <a:alpha val="60000"/>
            </a:srgbClr>
          </a:solidFill>
          <a:ln w="28575">
            <a:solidFill>
              <a:srgbClr val="05E8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მარტივია, </a:t>
            </a:r>
            <a:endParaRPr lang="ka-GE" sz="2000" dirty="0">
              <a:solidFill>
                <a:srgbClr val="333333"/>
              </a:solidFill>
              <a:latin typeface="Calibri" panose="020F0502020204030204" pitchFamily="34" charset="0"/>
              <a:cs typeface="Calibri" panose="020F0502020204030204" pitchFamily="34" charset="0"/>
            </a:endParaRPr>
          </a:p>
          <a:p>
            <a:pPr algn="ctr"/>
            <a:r>
              <a:rPr lang="ka-GE" sz="2000" dirty="0" smtClean="0">
                <a:solidFill>
                  <a:srgbClr val="333333"/>
                </a:solidFill>
                <a:latin typeface="Calibri" panose="020F0502020204030204" pitchFamily="34" charset="0"/>
                <a:cs typeface="Calibri" panose="020F0502020204030204" pitchFamily="34" charset="0"/>
              </a:rPr>
              <a:t>მოსახერხებელია ბავშვებისთვის</a:t>
            </a:r>
            <a:endParaRPr lang="ka-GE" sz="2000" dirty="0">
              <a:solidFill>
                <a:srgbClr val="333333"/>
              </a:solidFill>
              <a:latin typeface="Calibri" panose="020F0502020204030204" pitchFamily="34" charset="0"/>
              <a:cs typeface="Calibri" panose="020F0502020204030204" pitchFamily="34" charset="0"/>
            </a:endParaRPr>
          </a:p>
        </p:txBody>
      </p:sp>
      <p:sp>
        <p:nvSpPr>
          <p:cNvPr id="34" name="Freeform: Shape 10">
            <a:extLst>
              <a:ext uri="{FF2B5EF4-FFF2-40B4-BE49-F238E27FC236}">
                <a16:creationId xmlns:a16="http://schemas.microsoft.com/office/drawing/2014/main" id="{0A411E19-9533-4C78-A3AA-1334F4526F3C}"/>
              </a:ext>
            </a:extLst>
          </p:cNvPr>
          <p:cNvSpPr/>
          <p:nvPr/>
        </p:nvSpPr>
        <p:spPr>
          <a:xfrm>
            <a:off x="3147423" y="3605042"/>
            <a:ext cx="2370753" cy="2581712"/>
          </a:xfrm>
          <a:custGeom>
            <a:avLst/>
            <a:gdLst>
              <a:gd name="connsiteX0" fmla="*/ 882294 w 2648139"/>
              <a:gd name="connsiteY0" fmla="*/ 60366 h 2460337"/>
              <a:gd name="connsiteX1" fmla="*/ 374294 w 2648139"/>
              <a:gd name="connsiteY1" fmla="*/ 16823 h 2460337"/>
              <a:gd name="connsiteX2" fmla="*/ 171094 w 2648139"/>
              <a:gd name="connsiteY2" fmla="*/ 89395 h 2460337"/>
              <a:gd name="connsiteX3" fmla="*/ 185609 w 2648139"/>
              <a:gd name="connsiteY3" fmla="*/ 278080 h 2460337"/>
              <a:gd name="connsiteX4" fmla="*/ 359780 w 2648139"/>
              <a:gd name="connsiteY4" fmla="*/ 553852 h 2460337"/>
              <a:gd name="connsiteX5" fmla="*/ 490409 w 2648139"/>
              <a:gd name="connsiteY5" fmla="*/ 800595 h 2460337"/>
              <a:gd name="connsiteX6" fmla="*/ 475894 w 2648139"/>
              <a:gd name="connsiteY6" fmla="*/ 1032823 h 2460337"/>
              <a:gd name="connsiteX7" fmla="*/ 214637 w 2648139"/>
              <a:gd name="connsiteY7" fmla="*/ 1134423 h 2460337"/>
              <a:gd name="connsiteX8" fmla="*/ 287209 w 2648139"/>
              <a:gd name="connsiteY8" fmla="*/ 1569852 h 2460337"/>
              <a:gd name="connsiteX9" fmla="*/ 287209 w 2648139"/>
              <a:gd name="connsiteY9" fmla="*/ 1831109 h 2460337"/>
              <a:gd name="connsiteX10" fmla="*/ 25951 w 2648139"/>
              <a:gd name="connsiteY10" fmla="*/ 2237509 h 2460337"/>
              <a:gd name="connsiteX11" fmla="*/ 1012923 w 2648139"/>
              <a:gd name="connsiteY11" fmla="*/ 2455223 h 2460337"/>
              <a:gd name="connsiteX12" fmla="*/ 2449837 w 2648139"/>
              <a:gd name="connsiteY12" fmla="*/ 2339109 h 2460337"/>
              <a:gd name="connsiteX13" fmla="*/ 2638523 w 2648139"/>
              <a:gd name="connsiteY13" fmla="*/ 1787566 h 2460337"/>
              <a:gd name="connsiteX14" fmla="*/ 2478866 w 2648139"/>
              <a:gd name="connsiteY14" fmla="*/ 1613395 h 2460337"/>
              <a:gd name="connsiteX15" fmla="*/ 2536923 w 2648139"/>
              <a:gd name="connsiteY15" fmla="*/ 1018309 h 2460337"/>
              <a:gd name="connsiteX16" fmla="*/ 2304694 w 2648139"/>
              <a:gd name="connsiteY16" fmla="*/ 786080 h 2460337"/>
              <a:gd name="connsiteX17" fmla="*/ 2507894 w 2648139"/>
              <a:gd name="connsiteY17" fmla="*/ 524823 h 2460337"/>
              <a:gd name="connsiteX18" fmla="*/ 2551437 w 2648139"/>
              <a:gd name="connsiteY18" fmla="*/ 147452 h 2460337"/>
              <a:gd name="connsiteX19" fmla="*/ 1985380 w 2648139"/>
              <a:gd name="connsiteY19" fmla="*/ 2309 h 2460337"/>
              <a:gd name="connsiteX20" fmla="*/ 1419323 w 2648139"/>
              <a:gd name="connsiteY20" fmla="*/ 60366 h 2460337"/>
              <a:gd name="connsiteX21" fmla="*/ 882294 w 2648139"/>
              <a:gd name="connsiteY21" fmla="*/ 60366 h 246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8139" h="2460337">
                <a:moveTo>
                  <a:pt x="882294" y="60366"/>
                </a:moveTo>
                <a:cubicBezTo>
                  <a:pt x="708123" y="53109"/>
                  <a:pt x="492827" y="11985"/>
                  <a:pt x="374294" y="16823"/>
                </a:cubicBezTo>
                <a:cubicBezTo>
                  <a:pt x="255761" y="21661"/>
                  <a:pt x="202542" y="45852"/>
                  <a:pt x="171094" y="89395"/>
                </a:cubicBezTo>
                <a:cubicBezTo>
                  <a:pt x="139646" y="132938"/>
                  <a:pt x="154161" y="200671"/>
                  <a:pt x="185609" y="278080"/>
                </a:cubicBezTo>
                <a:cubicBezTo>
                  <a:pt x="217057" y="355489"/>
                  <a:pt x="308980" y="466766"/>
                  <a:pt x="359780" y="553852"/>
                </a:cubicBezTo>
                <a:cubicBezTo>
                  <a:pt x="410580" y="640938"/>
                  <a:pt x="471057" y="720767"/>
                  <a:pt x="490409" y="800595"/>
                </a:cubicBezTo>
                <a:cubicBezTo>
                  <a:pt x="509761" y="880424"/>
                  <a:pt x="521856" y="977185"/>
                  <a:pt x="475894" y="1032823"/>
                </a:cubicBezTo>
                <a:cubicBezTo>
                  <a:pt x="429932" y="1088461"/>
                  <a:pt x="246084" y="1044918"/>
                  <a:pt x="214637" y="1134423"/>
                </a:cubicBezTo>
                <a:cubicBezTo>
                  <a:pt x="183190" y="1223928"/>
                  <a:pt x="275114" y="1453738"/>
                  <a:pt x="287209" y="1569852"/>
                </a:cubicBezTo>
                <a:cubicBezTo>
                  <a:pt x="299304" y="1685966"/>
                  <a:pt x="330752" y="1719833"/>
                  <a:pt x="287209" y="1831109"/>
                </a:cubicBezTo>
                <a:cubicBezTo>
                  <a:pt x="243666" y="1942385"/>
                  <a:pt x="-95001" y="2133490"/>
                  <a:pt x="25951" y="2237509"/>
                </a:cubicBezTo>
                <a:cubicBezTo>
                  <a:pt x="146903" y="2341528"/>
                  <a:pt x="608942" y="2438290"/>
                  <a:pt x="1012923" y="2455223"/>
                </a:cubicBezTo>
                <a:cubicBezTo>
                  <a:pt x="1416904" y="2472156"/>
                  <a:pt x="2178904" y="2450385"/>
                  <a:pt x="2449837" y="2339109"/>
                </a:cubicBezTo>
                <a:cubicBezTo>
                  <a:pt x="2720770" y="2227833"/>
                  <a:pt x="2633685" y="1908518"/>
                  <a:pt x="2638523" y="1787566"/>
                </a:cubicBezTo>
                <a:cubicBezTo>
                  <a:pt x="2643361" y="1666614"/>
                  <a:pt x="2495799" y="1741604"/>
                  <a:pt x="2478866" y="1613395"/>
                </a:cubicBezTo>
                <a:cubicBezTo>
                  <a:pt x="2461933" y="1485186"/>
                  <a:pt x="2565952" y="1156195"/>
                  <a:pt x="2536923" y="1018309"/>
                </a:cubicBezTo>
                <a:cubicBezTo>
                  <a:pt x="2507894" y="880423"/>
                  <a:pt x="2309532" y="868328"/>
                  <a:pt x="2304694" y="786080"/>
                </a:cubicBezTo>
                <a:cubicBezTo>
                  <a:pt x="2299856" y="703832"/>
                  <a:pt x="2466770" y="631261"/>
                  <a:pt x="2507894" y="524823"/>
                </a:cubicBezTo>
                <a:cubicBezTo>
                  <a:pt x="2549018" y="418385"/>
                  <a:pt x="2638523" y="234538"/>
                  <a:pt x="2551437" y="147452"/>
                </a:cubicBezTo>
                <a:cubicBezTo>
                  <a:pt x="2464351" y="60366"/>
                  <a:pt x="2174066" y="16823"/>
                  <a:pt x="1985380" y="2309"/>
                </a:cubicBezTo>
                <a:cubicBezTo>
                  <a:pt x="1796694" y="-12205"/>
                  <a:pt x="1603171" y="45852"/>
                  <a:pt x="1419323" y="60366"/>
                </a:cubicBezTo>
                <a:cubicBezTo>
                  <a:pt x="1235475" y="74880"/>
                  <a:pt x="1056465" y="67623"/>
                  <a:pt x="882294" y="60366"/>
                </a:cubicBezTo>
                <a:close/>
              </a:path>
            </a:pathLst>
          </a:custGeom>
          <a:solidFill>
            <a:srgbClr val="F5F8FA">
              <a:alpha val="60000"/>
            </a:srgbClr>
          </a:solidFill>
          <a:ln w="28575">
            <a:solidFill>
              <a:srgbClr val="F21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შეიძლება დაიკარგოს, ან მოიპარონ;</a:t>
            </a:r>
            <a:endParaRPr lang="ka-GE" sz="2000" dirty="0">
              <a:solidFill>
                <a:srgbClr val="333333"/>
              </a:solidFill>
              <a:latin typeface="Calibri" panose="020F0502020204030204" pitchFamily="34" charset="0"/>
              <a:cs typeface="Calibri" panose="020F0502020204030204" pitchFamily="34" charset="0"/>
            </a:endParaRPr>
          </a:p>
          <a:p>
            <a:pPr algn="ctr"/>
            <a:r>
              <a:rPr lang="ka-GE" sz="2000" dirty="0" smtClean="0">
                <a:solidFill>
                  <a:srgbClr val="333333"/>
                </a:solidFill>
                <a:latin typeface="Calibri" panose="020F0502020204030204" pitchFamily="34" charset="0"/>
                <a:cs typeface="Calibri" panose="020F0502020204030204" pitchFamily="34" charset="0"/>
              </a:rPr>
              <a:t>არაფერი ემატება;</a:t>
            </a:r>
          </a:p>
          <a:p>
            <a:pPr algn="ctr"/>
            <a:r>
              <a:rPr lang="ka-GE" sz="2000" dirty="0" smtClean="0">
                <a:solidFill>
                  <a:srgbClr val="333333"/>
                </a:solidFill>
                <a:latin typeface="Calibri" panose="020F0502020204030204" pitchFamily="34" charset="0"/>
                <a:cs typeface="Calibri" panose="020F0502020204030204" pitchFamily="34" charset="0"/>
              </a:rPr>
              <a:t>შეიძლება </a:t>
            </a:r>
            <a:r>
              <a:rPr lang="ka-GE" sz="2000" dirty="0" err="1" smtClean="0">
                <a:solidFill>
                  <a:srgbClr val="333333"/>
                </a:solidFill>
                <a:latin typeface="Calibri" panose="020F0502020204030204" pitchFamily="34" charset="0"/>
                <a:cs typeface="Calibri" panose="020F0502020204030204" pitchFamily="34" charset="0"/>
              </a:rPr>
              <a:t>შემოგვეხარჯოს</a:t>
            </a:r>
            <a:r>
              <a:rPr lang="ka-GE" sz="2000" dirty="0" smtClean="0">
                <a:solidFill>
                  <a:srgbClr val="333333"/>
                </a:solidFill>
                <a:latin typeface="Calibri" panose="020F0502020204030204" pitchFamily="34" charset="0"/>
                <a:cs typeface="Calibri" panose="020F0502020204030204" pitchFamily="34" charset="0"/>
              </a:rPr>
              <a:t> </a:t>
            </a:r>
          </a:p>
          <a:p>
            <a:pPr algn="ctr"/>
            <a:endParaRPr lang="en-US" sz="2000" dirty="0">
              <a:solidFill>
                <a:srgbClr val="333333"/>
              </a:solidFill>
              <a:latin typeface="Calibri" panose="020F0502020204030204" pitchFamily="34" charset="0"/>
              <a:cs typeface="Calibri" panose="020F0502020204030204" pitchFamily="34" charset="0"/>
            </a:endParaRPr>
          </a:p>
        </p:txBody>
      </p:sp>
      <p:sp>
        <p:nvSpPr>
          <p:cNvPr id="35" name="Freeform: Shape 12">
            <a:extLst>
              <a:ext uri="{FF2B5EF4-FFF2-40B4-BE49-F238E27FC236}">
                <a16:creationId xmlns:a16="http://schemas.microsoft.com/office/drawing/2014/main" id="{CF494BA7-72E8-4751-BB38-762AEA3F2108}"/>
              </a:ext>
            </a:extLst>
          </p:cNvPr>
          <p:cNvSpPr/>
          <p:nvPr/>
        </p:nvSpPr>
        <p:spPr>
          <a:xfrm>
            <a:off x="6337736" y="2316537"/>
            <a:ext cx="2230405" cy="2581712"/>
          </a:xfrm>
          <a:custGeom>
            <a:avLst/>
            <a:gdLst>
              <a:gd name="connsiteX0" fmla="*/ 288743 w 2265784"/>
              <a:gd name="connsiteY0" fmla="*/ 34026 h 2937042"/>
              <a:gd name="connsiteX1" fmla="*/ 1870801 w 2265784"/>
              <a:gd name="connsiteY1" fmla="*/ 135626 h 2937042"/>
              <a:gd name="connsiteX2" fmla="*/ 1986915 w 2265784"/>
              <a:gd name="connsiteY2" fmla="*/ 658140 h 2937042"/>
              <a:gd name="connsiteX3" fmla="*/ 2001429 w 2265784"/>
              <a:gd name="connsiteY3" fmla="*/ 1064540 h 2937042"/>
              <a:gd name="connsiteX4" fmla="*/ 2262686 w 2265784"/>
              <a:gd name="connsiteY4" fmla="*/ 1587055 h 2937042"/>
              <a:gd name="connsiteX5" fmla="*/ 1943372 w 2265784"/>
              <a:gd name="connsiteY5" fmla="*/ 1964426 h 2937042"/>
              <a:gd name="connsiteX6" fmla="*/ 2204629 w 2265784"/>
              <a:gd name="connsiteY6" fmla="*/ 2385340 h 2937042"/>
              <a:gd name="connsiteX7" fmla="*/ 2088515 w 2265784"/>
              <a:gd name="connsiteY7" fmla="*/ 2893340 h 2937042"/>
              <a:gd name="connsiteX8" fmla="*/ 448401 w 2265784"/>
              <a:gd name="connsiteY8" fmla="*/ 2878826 h 2937042"/>
              <a:gd name="connsiteX9" fmla="*/ 12972 w 2265784"/>
              <a:gd name="connsiteY9" fmla="*/ 2617569 h 2937042"/>
              <a:gd name="connsiteX10" fmla="*/ 114572 w 2265784"/>
              <a:gd name="connsiteY10" fmla="*/ 1964426 h 2937042"/>
              <a:gd name="connsiteX11" fmla="*/ 114572 w 2265784"/>
              <a:gd name="connsiteY11" fmla="*/ 1398369 h 2937042"/>
              <a:gd name="connsiteX12" fmla="*/ 100058 w 2265784"/>
              <a:gd name="connsiteY12" fmla="*/ 629112 h 2937042"/>
              <a:gd name="connsiteX13" fmla="*/ 288743 w 2265784"/>
              <a:gd name="connsiteY13" fmla="*/ 34026 h 293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5784" h="2937042">
                <a:moveTo>
                  <a:pt x="288743" y="34026"/>
                </a:moveTo>
                <a:cubicBezTo>
                  <a:pt x="583867" y="-48222"/>
                  <a:pt x="1587772" y="31607"/>
                  <a:pt x="1870801" y="135626"/>
                </a:cubicBezTo>
                <a:cubicBezTo>
                  <a:pt x="2153830" y="239645"/>
                  <a:pt x="1965144" y="503321"/>
                  <a:pt x="1986915" y="658140"/>
                </a:cubicBezTo>
                <a:cubicBezTo>
                  <a:pt x="2008686" y="812959"/>
                  <a:pt x="1955467" y="909721"/>
                  <a:pt x="2001429" y="1064540"/>
                </a:cubicBezTo>
                <a:cubicBezTo>
                  <a:pt x="2047391" y="1219359"/>
                  <a:pt x="2272362" y="1437074"/>
                  <a:pt x="2262686" y="1587055"/>
                </a:cubicBezTo>
                <a:cubicBezTo>
                  <a:pt x="2253010" y="1737036"/>
                  <a:pt x="1953048" y="1831379"/>
                  <a:pt x="1943372" y="1964426"/>
                </a:cubicBezTo>
                <a:cubicBezTo>
                  <a:pt x="1933696" y="2097473"/>
                  <a:pt x="2180439" y="2230521"/>
                  <a:pt x="2204629" y="2385340"/>
                </a:cubicBezTo>
                <a:cubicBezTo>
                  <a:pt x="2228819" y="2540159"/>
                  <a:pt x="2381220" y="2811092"/>
                  <a:pt x="2088515" y="2893340"/>
                </a:cubicBezTo>
                <a:cubicBezTo>
                  <a:pt x="1795810" y="2975588"/>
                  <a:pt x="794325" y="2924788"/>
                  <a:pt x="448401" y="2878826"/>
                </a:cubicBezTo>
                <a:cubicBezTo>
                  <a:pt x="102477" y="2832864"/>
                  <a:pt x="68610" y="2769969"/>
                  <a:pt x="12972" y="2617569"/>
                </a:cubicBezTo>
                <a:cubicBezTo>
                  <a:pt x="-42666" y="2465169"/>
                  <a:pt x="97639" y="2167626"/>
                  <a:pt x="114572" y="1964426"/>
                </a:cubicBezTo>
                <a:cubicBezTo>
                  <a:pt x="131505" y="1761226"/>
                  <a:pt x="116991" y="1620921"/>
                  <a:pt x="114572" y="1398369"/>
                </a:cubicBezTo>
                <a:cubicBezTo>
                  <a:pt x="112153" y="1175817"/>
                  <a:pt x="63772" y="858922"/>
                  <a:pt x="100058" y="629112"/>
                </a:cubicBezTo>
                <a:cubicBezTo>
                  <a:pt x="136344" y="399302"/>
                  <a:pt x="-6381" y="116274"/>
                  <a:pt x="288743" y="34026"/>
                </a:cubicBezTo>
                <a:close/>
              </a:path>
            </a:pathLst>
          </a:custGeom>
          <a:solidFill>
            <a:srgbClr val="F5F8FA">
              <a:alpha val="60000"/>
            </a:srgbClr>
          </a:solidFill>
          <a:ln w="28575">
            <a:solidFill>
              <a:srgbClr val="05E8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დაცულია;</a:t>
            </a:r>
          </a:p>
          <a:p>
            <a:pPr algn="ctr"/>
            <a:r>
              <a:rPr lang="ka-GE" sz="2000" dirty="0" smtClean="0">
                <a:solidFill>
                  <a:srgbClr val="333333"/>
                </a:solidFill>
                <a:latin typeface="Calibri" panose="020F0502020204030204" pitchFamily="34" charset="0"/>
                <a:cs typeface="Calibri" panose="020F0502020204030204" pitchFamily="34" charset="0"/>
              </a:rPr>
              <a:t>ემატება სარგებელი;</a:t>
            </a:r>
          </a:p>
          <a:p>
            <a:pPr algn="ctr"/>
            <a:r>
              <a:rPr lang="ka-GE" sz="2000" dirty="0" smtClean="0">
                <a:solidFill>
                  <a:srgbClr val="333333"/>
                </a:solidFill>
                <a:latin typeface="Calibri" panose="020F0502020204030204" pitchFamily="34" charset="0"/>
                <a:cs typeface="Calibri" panose="020F0502020204030204" pitchFamily="34" charset="0"/>
              </a:rPr>
              <a:t>დახარჯვის ცდუნება ნაკლებია</a:t>
            </a:r>
            <a:endParaRPr lang="ka-GE" sz="2000" dirty="0">
              <a:solidFill>
                <a:srgbClr val="333333"/>
              </a:solidFill>
              <a:latin typeface="Calibri" panose="020F0502020204030204" pitchFamily="34" charset="0"/>
              <a:cs typeface="Calibri" panose="020F0502020204030204" pitchFamily="34" charset="0"/>
            </a:endParaRPr>
          </a:p>
        </p:txBody>
      </p:sp>
      <p:sp>
        <p:nvSpPr>
          <p:cNvPr id="36" name="Freeform: Shape 13">
            <a:extLst>
              <a:ext uri="{FF2B5EF4-FFF2-40B4-BE49-F238E27FC236}">
                <a16:creationId xmlns:a16="http://schemas.microsoft.com/office/drawing/2014/main" id="{D69BFEDF-8628-4107-A19B-B69011E17736}"/>
              </a:ext>
            </a:extLst>
          </p:cNvPr>
          <p:cNvSpPr/>
          <p:nvPr/>
        </p:nvSpPr>
        <p:spPr>
          <a:xfrm>
            <a:off x="8965071" y="3580519"/>
            <a:ext cx="2370753" cy="2581712"/>
          </a:xfrm>
          <a:custGeom>
            <a:avLst/>
            <a:gdLst>
              <a:gd name="connsiteX0" fmla="*/ 882294 w 2648139"/>
              <a:gd name="connsiteY0" fmla="*/ 60366 h 2460337"/>
              <a:gd name="connsiteX1" fmla="*/ 374294 w 2648139"/>
              <a:gd name="connsiteY1" fmla="*/ 16823 h 2460337"/>
              <a:gd name="connsiteX2" fmla="*/ 171094 w 2648139"/>
              <a:gd name="connsiteY2" fmla="*/ 89395 h 2460337"/>
              <a:gd name="connsiteX3" fmla="*/ 185609 w 2648139"/>
              <a:gd name="connsiteY3" fmla="*/ 278080 h 2460337"/>
              <a:gd name="connsiteX4" fmla="*/ 359780 w 2648139"/>
              <a:gd name="connsiteY4" fmla="*/ 553852 h 2460337"/>
              <a:gd name="connsiteX5" fmla="*/ 490409 w 2648139"/>
              <a:gd name="connsiteY5" fmla="*/ 800595 h 2460337"/>
              <a:gd name="connsiteX6" fmla="*/ 475894 w 2648139"/>
              <a:gd name="connsiteY6" fmla="*/ 1032823 h 2460337"/>
              <a:gd name="connsiteX7" fmla="*/ 214637 w 2648139"/>
              <a:gd name="connsiteY7" fmla="*/ 1134423 h 2460337"/>
              <a:gd name="connsiteX8" fmla="*/ 287209 w 2648139"/>
              <a:gd name="connsiteY8" fmla="*/ 1569852 h 2460337"/>
              <a:gd name="connsiteX9" fmla="*/ 287209 w 2648139"/>
              <a:gd name="connsiteY9" fmla="*/ 1831109 h 2460337"/>
              <a:gd name="connsiteX10" fmla="*/ 25951 w 2648139"/>
              <a:gd name="connsiteY10" fmla="*/ 2237509 h 2460337"/>
              <a:gd name="connsiteX11" fmla="*/ 1012923 w 2648139"/>
              <a:gd name="connsiteY11" fmla="*/ 2455223 h 2460337"/>
              <a:gd name="connsiteX12" fmla="*/ 2449837 w 2648139"/>
              <a:gd name="connsiteY12" fmla="*/ 2339109 h 2460337"/>
              <a:gd name="connsiteX13" fmla="*/ 2638523 w 2648139"/>
              <a:gd name="connsiteY13" fmla="*/ 1787566 h 2460337"/>
              <a:gd name="connsiteX14" fmla="*/ 2478866 w 2648139"/>
              <a:gd name="connsiteY14" fmla="*/ 1613395 h 2460337"/>
              <a:gd name="connsiteX15" fmla="*/ 2536923 w 2648139"/>
              <a:gd name="connsiteY15" fmla="*/ 1018309 h 2460337"/>
              <a:gd name="connsiteX16" fmla="*/ 2304694 w 2648139"/>
              <a:gd name="connsiteY16" fmla="*/ 786080 h 2460337"/>
              <a:gd name="connsiteX17" fmla="*/ 2507894 w 2648139"/>
              <a:gd name="connsiteY17" fmla="*/ 524823 h 2460337"/>
              <a:gd name="connsiteX18" fmla="*/ 2551437 w 2648139"/>
              <a:gd name="connsiteY18" fmla="*/ 147452 h 2460337"/>
              <a:gd name="connsiteX19" fmla="*/ 1985380 w 2648139"/>
              <a:gd name="connsiteY19" fmla="*/ 2309 h 2460337"/>
              <a:gd name="connsiteX20" fmla="*/ 1419323 w 2648139"/>
              <a:gd name="connsiteY20" fmla="*/ 60366 h 2460337"/>
              <a:gd name="connsiteX21" fmla="*/ 882294 w 2648139"/>
              <a:gd name="connsiteY21" fmla="*/ 60366 h 246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8139" h="2460337">
                <a:moveTo>
                  <a:pt x="882294" y="60366"/>
                </a:moveTo>
                <a:cubicBezTo>
                  <a:pt x="708123" y="53109"/>
                  <a:pt x="492827" y="11985"/>
                  <a:pt x="374294" y="16823"/>
                </a:cubicBezTo>
                <a:cubicBezTo>
                  <a:pt x="255761" y="21661"/>
                  <a:pt x="202542" y="45852"/>
                  <a:pt x="171094" y="89395"/>
                </a:cubicBezTo>
                <a:cubicBezTo>
                  <a:pt x="139646" y="132938"/>
                  <a:pt x="154161" y="200671"/>
                  <a:pt x="185609" y="278080"/>
                </a:cubicBezTo>
                <a:cubicBezTo>
                  <a:pt x="217057" y="355489"/>
                  <a:pt x="308980" y="466766"/>
                  <a:pt x="359780" y="553852"/>
                </a:cubicBezTo>
                <a:cubicBezTo>
                  <a:pt x="410580" y="640938"/>
                  <a:pt x="471057" y="720767"/>
                  <a:pt x="490409" y="800595"/>
                </a:cubicBezTo>
                <a:cubicBezTo>
                  <a:pt x="509761" y="880424"/>
                  <a:pt x="521856" y="977185"/>
                  <a:pt x="475894" y="1032823"/>
                </a:cubicBezTo>
                <a:cubicBezTo>
                  <a:pt x="429932" y="1088461"/>
                  <a:pt x="246084" y="1044918"/>
                  <a:pt x="214637" y="1134423"/>
                </a:cubicBezTo>
                <a:cubicBezTo>
                  <a:pt x="183190" y="1223928"/>
                  <a:pt x="275114" y="1453738"/>
                  <a:pt x="287209" y="1569852"/>
                </a:cubicBezTo>
                <a:cubicBezTo>
                  <a:pt x="299304" y="1685966"/>
                  <a:pt x="330752" y="1719833"/>
                  <a:pt x="287209" y="1831109"/>
                </a:cubicBezTo>
                <a:cubicBezTo>
                  <a:pt x="243666" y="1942385"/>
                  <a:pt x="-95001" y="2133490"/>
                  <a:pt x="25951" y="2237509"/>
                </a:cubicBezTo>
                <a:cubicBezTo>
                  <a:pt x="146903" y="2341528"/>
                  <a:pt x="608942" y="2438290"/>
                  <a:pt x="1012923" y="2455223"/>
                </a:cubicBezTo>
                <a:cubicBezTo>
                  <a:pt x="1416904" y="2472156"/>
                  <a:pt x="2178904" y="2450385"/>
                  <a:pt x="2449837" y="2339109"/>
                </a:cubicBezTo>
                <a:cubicBezTo>
                  <a:pt x="2720770" y="2227833"/>
                  <a:pt x="2633685" y="1908518"/>
                  <a:pt x="2638523" y="1787566"/>
                </a:cubicBezTo>
                <a:cubicBezTo>
                  <a:pt x="2643361" y="1666614"/>
                  <a:pt x="2495799" y="1741604"/>
                  <a:pt x="2478866" y="1613395"/>
                </a:cubicBezTo>
                <a:cubicBezTo>
                  <a:pt x="2461933" y="1485186"/>
                  <a:pt x="2565952" y="1156195"/>
                  <a:pt x="2536923" y="1018309"/>
                </a:cubicBezTo>
                <a:cubicBezTo>
                  <a:pt x="2507894" y="880423"/>
                  <a:pt x="2309532" y="868328"/>
                  <a:pt x="2304694" y="786080"/>
                </a:cubicBezTo>
                <a:cubicBezTo>
                  <a:pt x="2299856" y="703832"/>
                  <a:pt x="2466770" y="631261"/>
                  <a:pt x="2507894" y="524823"/>
                </a:cubicBezTo>
                <a:cubicBezTo>
                  <a:pt x="2549018" y="418385"/>
                  <a:pt x="2638523" y="234538"/>
                  <a:pt x="2551437" y="147452"/>
                </a:cubicBezTo>
                <a:cubicBezTo>
                  <a:pt x="2464351" y="60366"/>
                  <a:pt x="2174066" y="16823"/>
                  <a:pt x="1985380" y="2309"/>
                </a:cubicBezTo>
                <a:cubicBezTo>
                  <a:pt x="1796694" y="-12205"/>
                  <a:pt x="1603171" y="45852"/>
                  <a:pt x="1419323" y="60366"/>
                </a:cubicBezTo>
                <a:cubicBezTo>
                  <a:pt x="1235475" y="74880"/>
                  <a:pt x="1056465" y="67623"/>
                  <a:pt x="882294" y="60366"/>
                </a:cubicBezTo>
                <a:close/>
              </a:path>
            </a:pathLst>
          </a:custGeom>
          <a:solidFill>
            <a:srgbClr val="F5F8FA">
              <a:alpha val="60000"/>
            </a:srgbClr>
          </a:solidFill>
          <a:ln w="28575">
            <a:solidFill>
              <a:srgbClr val="F21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შეზღუდული წვდომა - საჭიროა მშობლის / მეურვის თანხმობა</a:t>
            </a:r>
            <a:endParaRPr lang="en-US" sz="2000" dirty="0">
              <a:solidFill>
                <a:srgbClr val="333333"/>
              </a:solidFill>
              <a:latin typeface="Calibri" panose="020F0502020204030204" pitchFamily="34" charset="0"/>
              <a:cs typeface="Calibri" panose="020F0502020204030204" pitchFamily="34" charset="0"/>
            </a:endParaRPr>
          </a:p>
        </p:txBody>
      </p:sp>
      <p:pic>
        <p:nvPicPr>
          <p:cNvPr id="37" name="Graphic 4" descr="Zoom in">
            <a:extLst>
              <a:ext uri="{FF2B5EF4-FFF2-40B4-BE49-F238E27FC236}">
                <a16:creationId xmlns:a16="http://schemas.microsoft.com/office/drawing/2014/main" id="{2D4757C8-404F-4D69-8438-550FA3792CC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1965870" y="2528656"/>
            <a:ext cx="688921" cy="688921"/>
          </a:xfrm>
          <a:prstGeom prst="rect">
            <a:avLst/>
          </a:prstGeom>
        </p:spPr>
      </p:pic>
      <p:pic>
        <p:nvPicPr>
          <p:cNvPr id="38" name="Graphic 17" descr="Zoom out">
            <a:extLst>
              <a:ext uri="{FF2B5EF4-FFF2-40B4-BE49-F238E27FC236}">
                <a16:creationId xmlns:a16="http://schemas.microsoft.com/office/drawing/2014/main" id="{0DCC20D2-5038-4CBF-8045-E1A27AB39A3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4881430" y="3711333"/>
            <a:ext cx="688921" cy="688921"/>
          </a:xfrm>
          <a:prstGeom prst="rect">
            <a:avLst/>
          </a:prstGeom>
        </p:spPr>
      </p:pic>
      <p:pic>
        <p:nvPicPr>
          <p:cNvPr id="39" name="Graphic 18" descr="Zoom in">
            <a:extLst>
              <a:ext uri="{FF2B5EF4-FFF2-40B4-BE49-F238E27FC236}">
                <a16:creationId xmlns:a16="http://schemas.microsoft.com/office/drawing/2014/main" id="{9D3B54B4-215E-4E90-BEFF-6DBB414829F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7735861" y="2409968"/>
            <a:ext cx="688921" cy="688921"/>
          </a:xfrm>
          <a:prstGeom prst="rect">
            <a:avLst/>
          </a:prstGeom>
        </p:spPr>
      </p:pic>
      <p:pic>
        <p:nvPicPr>
          <p:cNvPr id="40" name="Graphic 19" descr="Zoom out">
            <a:extLst>
              <a:ext uri="{FF2B5EF4-FFF2-40B4-BE49-F238E27FC236}">
                <a16:creationId xmlns:a16="http://schemas.microsoft.com/office/drawing/2014/main" id="{B86741A6-6D56-48AE-B8B0-947A6A336A8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0750668" y="3671759"/>
            <a:ext cx="688921" cy="688921"/>
          </a:xfrm>
          <a:prstGeom prst="rect">
            <a:avLst/>
          </a:prstGeom>
        </p:spPr>
      </p:pic>
      <p:sp>
        <p:nvSpPr>
          <p:cNvPr id="41" name="TextBox 40">
            <a:extLst>
              <a:ext uri="{FF2B5EF4-FFF2-40B4-BE49-F238E27FC236}">
                <a16:creationId xmlns:a16="http://schemas.microsoft.com/office/drawing/2014/main" id="{C8D98054-97C4-4F33-8214-9F33B6FE5D0E}"/>
              </a:ext>
            </a:extLst>
          </p:cNvPr>
          <p:cNvSpPr txBox="1"/>
          <p:nvPr/>
        </p:nvSpPr>
        <p:spPr>
          <a:xfrm>
            <a:off x="5710611" y="1633566"/>
            <a:ext cx="882870" cy="461665"/>
          </a:xfrm>
          <a:prstGeom prst="rect">
            <a:avLst/>
          </a:prstGeom>
          <a:noFill/>
        </p:spPr>
        <p:txBody>
          <a:bodyPr wrap="square" rtlCol="0">
            <a:spAutoFit/>
          </a:bodyPr>
          <a:lstStyle/>
          <a:p>
            <a:r>
              <a:rPr lang="ka-GE" sz="2400" dirty="0">
                <a:solidFill>
                  <a:srgbClr val="333333"/>
                </a:solidFill>
                <a:latin typeface="Calibri" panose="020F0502020204030204" pitchFamily="34" charset="0"/>
                <a:cs typeface="Calibri" panose="020F0502020204030204" pitchFamily="34" charset="0"/>
              </a:rPr>
              <a:t>თუ</a:t>
            </a:r>
            <a:endParaRPr lang="en-US" sz="2400" dirty="0">
              <a:solidFill>
                <a:srgbClr val="333333"/>
              </a:solidFill>
              <a:latin typeface="Calibri" panose="020F0502020204030204" pitchFamily="34" charset="0"/>
              <a:cs typeface="Calibri" panose="020F0502020204030204" pitchFamily="34" charset="0"/>
            </a:endParaRPr>
          </a:p>
        </p:txBody>
      </p:sp>
      <p:sp>
        <p:nvSpPr>
          <p:cNvPr id="2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სად შევინახოთ ჩვენი დანაზოგი?</a:t>
            </a:r>
            <a:endParaRPr lang="en-US" sz="2800" dirty="0">
              <a:solidFill>
                <a:srgbClr val="009CA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811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6" name="Graphic 3" descr="Credit card">
            <a:extLst>
              <a:ext uri="{FF2B5EF4-FFF2-40B4-BE49-F238E27FC236}">
                <a16:creationId xmlns:a16="http://schemas.microsoft.com/office/drawing/2014/main" id="{AEC4A298-D4CF-482C-AAAF-8E70E7CDDBD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76189" y="408772"/>
            <a:ext cx="780581" cy="780581"/>
          </a:xfrm>
          <a:prstGeom prst="rect">
            <a:avLst/>
          </a:prstGeom>
        </p:spPr>
      </p:pic>
      <p:sp>
        <p:nvSpPr>
          <p:cNvPr id="17" name="Rectangle: Rounded Corners 36">
            <a:extLst>
              <a:ext uri="{FF2B5EF4-FFF2-40B4-BE49-F238E27FC236}">
                <a16:creationId xmlns:a16="http://schemas.microsoft.com/office/drawing/2014/main" id="{C1BA7468-213C-4661-8470-7FA724ED6932}"/>
              </a:ext>
            </a:extLst>
          </p:cNvPr>
          <p:cNvSpPr/>
          <p:nvPr/>
        </p:nvSpPr>
        <p:spPr>
          <a:xfrm>
            <a:off x="676189" y="1860738"/>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საბანკო ბარათი</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18" name="Rectangle: Rounded Corners 36">
            <a:extLst>
              <a:ext uri="{FF2B5EF4-FFF2-40B4-BE49-F238E27FC236}">
                <a16:creationId xmlns:a16="http://schemas.microsoft.com/office/drawing/2014/main" id="{C1BA7468-213C-4661-8470-7FA724ED6932}"/>
              </a:ext>
            </a:extLst>
          </p:cNvPr>
          <p:cNvSpPr/>
          <p:nvPr/>
        </p:nvSpPr>
        <p:spPr>
          <a:xfrm>
            <a:off x="4360065" y="1845744"/>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დეპოზიტი /</a:t>
            </a:r>
            <a:r>
              <a:rPr kumimoji="0" lang="ka-GE" sz="24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ყულაბა</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9" name="Rectangle: Rounded Corners 36">
            <a:extLst>
              <a:ext uri="{FF2B5EF4-FFF2-40B4-BE49-F238E27FC236}">
                <a16:creationId xmlns:a16="http://schemas.microsoft.com/office/drawing/2014/main" id="{C1BA7468-213C-4661-8470-7FA724ED6932}"/>
              </a:ext>
            </a:extLst>
          </p:cNvPr>
          <p:cNvSpPr/>
          <p:nvPr/>
        </p:nvSpPr>
        <p:spPr>
          <a:xfrm>
            <a:off x="8002408" y="1830751"/>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err="1" smtClean="0">
                <a:ln>
                  <a:noFill/>
                </a:ln>
                <a:solidFill>
                  <a:srgbClr val="333333"/>
                </a:solidFill>
                <a:effectLst/>
                <a:uLnTx/>
                <a:uFillTx/>
                <a:latin typeface="Calibri" panose="020F0502020204030204" pitchFamily="34" charset="0"/>
                <a:ea typeface="+mn-ea"/>
                <a:cs typeface="Calibri" panose="020F0502020204030204" pitchFamily="34" charset="0"/>
              </a:rPr>
              <a:t>მობილბანკი</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20" name="Rectangle 19"/>
          <p:cNvSpPr/>
          <p:nvPr/>
        </p:nvSpPr>
        <p:spPr>
          <a:xfrm>
            <a:off x="676189" y="153565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1" name="Rectangle 20"/>
          <p:cNvSpPr/>
          <p:nvPr/>
        </p:nvSpPr>
        <p:spPr>
          <a:xfrm>
            <a:off x="4360065" y="1476300"/>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2" name="Rectangle 21"/>
          <p:cNvSpPr/>
          <p:nvPr/>
        </p:nvSpPr>
        <p:spPr>
          <a:xfrm>
            <a:off x="8002408" y="1450422"/>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3" name="Freeform: Shape 5">
            <a:extLst>
              <a:ext uri="{FF2B5EF4-FFF2-40B4-BE49-F238E27FC236}">
                <a16:creationId xmlns:a16="http://schemas.microsoft.com/office/drawing/2014/main" id="{3CC316A5-155D-4044-8F7C-4632CD9EC06D}"/>
              </a:ext>
            </a:extLst>
          </p:cNvPr>
          <p:cNvSpPr/>
          <p:nvPr/>
        </p:nvSpPr>
        <p:spPr>
          <a:xfrm>
            <a:off x="531229" y="3168480"/>
            <a:ext cx="3634613" cy="871616"/>
          </a:xfrm>
          <a:custGeom>
            <a:avLst/>
            <a:gdLst>
              <a:gd name="connsiteX0" fmla="*/ 331019 w 2757856"/>
              <a:gd name="connsiteY0" fmla="*/ 25020 h 746118"/>
              <a:gd name="connsiteX1" fmla="*/ 49665 w 2757856"/>
              <a:gd name="connsiteY1" fmla="*/ 193832 h 746118"/>
              <a:gd name="connsiteX2" fmla="*/ 35597 w 2757856"/>
              <a:gd name="connsiteY2" fmla="*/ 489254 h 746118"/>
              <a:gd name="connsiteX3" fmla="*/ 415425 w 2757856"/>
              <a:gd name="connsiteY3" fmla="*/ 728404 h 746118"/>
              <a:gd name="connsiteX4" fmla="*/ 1062539 w 2757856"/>
              <a:gd name="connsiteY4" fmla="*/ 728404 h 746118"/>
              <a:gd name="connsiteX5" fmla="*/ 1962871 w 2757856"/>
              <a:gd name="connsiteY5" fmla="*/ 728404 h 746118"/>
              <a:gd name="connsiteX6" fmla="*/ 2666256 w 2757856"/>
              <a:gd name="connsiteY6" fmla="*/ 643998 h 746118"/>
              <a:gd name="connsiteX7" fmla="*/ 2694391 w 2757856"/>
              <a:gd name="connsiteY7" fmla="*/ 151629 h 746118"/>
              <a:gd name="connsiteX8" fmla="*/ 2159819 w 2757856"/>
              <a:gd name="connsiteY8" fmla="*/ 10952 h 746118"/>
              <a:gd name="connsiteX9" fmla="*/ 331019 w 2757856"/>
              <a:gd name="connsiteY9" fmla="*/ 25020 h 74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7856" h="746118">
                <a:moveTo>
                  <a:pt x="331019" y="25020"/>
                </a:moveTo>
                <a:cubicBezTo>
                  <a:pt x="-20673" y="55500"/>
                  <a:pt x="98902" y="116460"/>
                  <a:pt x="49665" y="193832"/>
                </a:cubicBezTo>
                <a:cubicBezTo>
                  <a:pt x="428" y="271204"/>
                  <a:pt x="-25363" y="400159"/>
                  <a:pt x="35597" y="489254"/>
                </a:cubicBezTo>
                <a:cubicBezTo>
                  <a:pt x="96557" y="578349"/>
                  <a:pt x="244268" y="688546"/>
                  <a:pt x="415425" y="728404"/>
                </a:cubicBezTo>
                <a:cubicBezTo>
                  <a:pt x="586582" y="768262"/>
                  <a:pt x="1062539" y="728404"/>
                  <a:pt x="1062539" y="728404"/>
                </a:cubicBezTo>
                <a:cubicBezTo>
                  <a:pt x="1320447" y="728404"/>
                  <a:pt x="1695585" y="742472"/>
                  <a:pt x="1962871" y="728404"/>
                </a:cubicBezTo>
                <a:cubicBezTo>
                  <a:pt x="2230157" y="714336"/>
                  <a:pt x="2544336" y="740127"/>
                  <a:pt x="2666256" y="643998"/>
                </a:cubicBezTo>
                <a:cubicBezTo>
                  <a:pt x="2788176" y="547869"/>
                  <a:pt x="2778797" y="257137"/>
                  <a:pt x="2694391" y="151629"/>
                </a:cubicBezTo>
                <a:cubicBezTo>
                  <a:pt x="2609985" y="46121"/>
                  <a:pt x="2553714" y="27364"/>
                  <a:pt x="2159819" y="10952"/>
                </a:cubicBezTo>
                <a:cubicBezTo>
                  <a:pt x="1765924" y="-5460"/>
                  <a:pt x="682711" y="-5460"/>
                  <a:pt x="331019" y="2502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განკარგვის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24" name="Freeform: Shape 7">
            <a:extLst>
              <a:ext uri="{FF2B5EF4-FFF2-40B4-BE49-F238E27FC236}">
                <a16:creationId xmlns:a16="http://schemas.microsoft.com/office/drawing/2014/main" id="{DE45594F-1FA8-4B21-9EA8-97CDD1C7347B}"/>
              </a:ext>
            </a:extLst>
          </p:cNvPr>
          <p:cNvSpPr/>
          <p:nvPr/>
        </p:nvSpPr>
        <p:spPr>
          <a:xfrm>
            <a:off x="4375417" y="3160126"/>
            <a:ext cx="3536609" cy="851895"/>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შეგროვების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27" name="Freeform: Shape 24">
            <a:extLst>
              <a:ext uri="{FF2B5EF4-FFF2-40B4-BE49-F238E27FC236}">
                <a16:creationId xmlns:a16="http://schemas.microsoft.com/office/drawing/2014/main" id="{D1BC5858-3CD2-4206-A06F-732B87E9DB65}"/>
              </a:ext>
            </a:extLst>
          </p:cNvPr>
          <p:cNvSpPr/>
          <p:nvPr/>
        </p:nvSpPr>
        <p:spPr>
          <a:xfrm>
            <a:off x="8103145" y="3224236"/>
            <a:ext cx="3540865" cy="787785"/>
          </a:xfrm>
          <a:custGeom>
            <a:avLst/>
            <a:gdLst>
              <a:gd name="connsiteX0" fmla="*/ 567064 w 2130672"/>
              <a:gd name="connsiteY0" fmla="*/ 11270 h 1077392"/>
              <a:gd name="connsiteX1" fmla="*/ 4356 w 2130672"/>
              <a:gd name="connsiteY1" fmla="*/ 362962 h 1077392"/>
              <a:gd name="connsiteX2" fmla="*/ 398251 w 2130672"/>
              <a:gd name="connsiteY2" fmla="*/ 1024144 h 1077392"/>
              <a:gd name="connsiteX3" fmla="*/ 1903494 w 2130672"/>
              <a:gd name="connsiteY3" fmla="*/ 939738 h 1077392"/>
              <a:gd name="connsiteX4" fmla="*/ 1987901 w 2130672"/>
              <a:gd name="connsiteY4" fmla="*/ 166014 h 1077392"/>
              <a:gd name="connsiteX5" fmla="*/ 567064 w 2130672"/>
              <a:gd name="connsiteY5" fmla="*/ 11270 h 107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0672" h="1077392">
                <a:moveTo>
                  <a:pt x="567064" y="11270"/>
                </a:moveTo>
                <a:cubicBezTo>
                  <a:pt x="236473" y="44095"/>
                  <a:pt x="32491" y="194150"/>
                  <a:pt x="4356" y="362962"/>
                </a:cubicBezTo>
                <a:cubicBezTo>
                  <a:pt x="-23780" y="531774"/>
                  <a:pt x="81728" y="928015"/>
                  <a:pt x="398251" y="1024144"/>
                </a:cubicBezTo>
                <a:cubicBezTo>
                  <a:pt x="714774" y="1120273"/>
                  <a:pt x="1638552" y="1082760"/>
                  <a:pt x="1903494" y="939738"/>
                </a:cubicBezTo>
                <a:cubicBezTo>
                  <a:pt x="2168436" y="796716"/>
                  <a:pt x="2208295" y="318414"/>
                  <a:pt x="1987901" y="166014"/>
                </a:cubicBezTo>
                <a:cubicBezTo>
                  <a:pt x="1767507" y="13614"/>
                  <a:pt x="897655" y="-21555"/>
                  <a:pt x="567064" y="1127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ონლაინ კონტროლის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pic>
        <p:nvPicPr>
          <p:cNvPr id="29" name="Graphic 22" descr="Line arrow Slight curve">
            <a:extLst>
              <a:ext uri="{FF2B5EF4-FFF2-40B4-BE49-F238E27FC236}">
                <a16:creationId xmlns:a16="http://schemas.microsoft.com/office/drawing/2014/main" id="{5C6DF2D1-C977-4086-9093-31A980A8A62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3299847" flipV="1">
            <a:off x="9791878" y="2680278"/>
            <a:ext cx="475814" cy="569608"/>
          </a:xfrm>
          <a:prstGeom prst="rect">
            <a:avLst/>
          </a:prstGeom>
        </p:spPr>
      </p:pic>
      <p:pic>
        <p:nvPicPr>
          <p:cNvPr id="30" name="Graphic 24" descr="Line arrow Slight curve">
            <a:extLst>
              <a:ext uri="{FF2B5EF4-FFF2-40B4-BE49-F238E27FC236}">
                <a16:creationId xmlns:a16="http://schemas.microsoft.com/office/drawing/2014/main" id="{908E0C9A-6331-4B4F-8ECB-4B7F71031B1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7600814" flipH="1" flipV="1">
            <a:off x="2049400" y="2617571"/>
            <a:ext cx="408867" cy="637309"/>
          </a:xfrm>
          <a:prstGeom prst="rect">
            <a:avLst/>
          </a:prstGeom>
        </p:spPr>
      </p:pic>
      <p:pic>
        <p:nvPicPr>
          <p:cNvPr id="31" name="Graphic 22" descr="Line arrow Slight curve">
            <a:extLst>
              <a:ext uri="{FF2B5EF4-FFF2-40B4-BE49-F238E27FC236}">
                <a16:creationId xmlns:a16="http://schemas.microsoft.com/office/drawing/2014/main" id="{5C6DF2D1-C977-4086-9093-31A980A8A62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6044645" flipV="1">
            <a:off x="5877693" y="2693249"/>
            <a:ext cx="394621" cy="569608"/>
          </a:xfrm>
          <a:prstGeom prst="rect">
            <a:avLst/>
          </a:prstGeom>
        </p:spPr>
      </p:pic>
      <p:sp>
        <p:nvSpPr>
          <p:cNvPr id="34" name="Rectangle 33"/>
          <p:cNvSpPr/>
          <p:nvPr/>
        </p:nvSpPr>
        <p:spPr>
          <a:xfrm>
            <a:off x="649214" y="4162312"/>
            <a:ext cx="3392690" cy="2078260"/>
          </a:xfrm>
          <a:prstGeom prst="rect">
            <a:avLst/>
          </a:prstGeom>
          <a:blipFill dpi="0" rotWithShape="1">
            <a:blip r:embed="rId12">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p:nvSpPr>
        <p:spPr>
          <a:xfrm>
            <a:off x="4385408" y="4167441"/>
            <a:ext cx="3392690" cy="2078260"/>
          </a:xfrm>
          <a:prstGeom prst="rect">
            <a:avLst/>
          </a:prstGeom>
          <a:blipFill dpi="0" rotWithShape="1">
            <a:blip r:embed="rId13">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8135192" y="4162131"/>
            <a:ext cx="3392690" cy="2078260"/>
          </a:xfrm>
          <a:prstGeom prst="rect">
            <a:avLst/>
          </a:prstGeom>
          <a:blipFill dpi="0" rotWithShape="1">
            <a:blip r:embed="rId1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3DE6FD4A-BB6A-4248-9930-073660F6C8FF}"/>
              </a:ext>
            </a:extLst>
          </p:cNvPr>
          <p:cNvSpPr/>
          <p:nvPr/>
        </p:nvSpPr>
        <p:spPr>
          <a:xfrm>
            <a:off x="2757638" y="5705415"/>
            <a:ext cx="6549547" cy="540062"/>
          </a:xfrm>
          <a:prstGeom prst="rect">
            <a:avLst/>
          </a:prstGeom>
          <a:solidFill>
            <a:srgbClr val="F5F8FA"/>
          </a:solidFill>
          <a:ln w="38100">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smtClean="0">
                <a:solidFill>
                  <a:srgbClr val="333333"/>
                </a:solidFill>
                <a:latin typeface="Calibri" panose="020F0502020204030204" pitchFamily="34" charset="0"/>
                <a:cs typeface="Calibri" panose="020F0502020204030204" pitchFamily="34" charset="0"/>
              </a:rPr>
              <a:t>ერთმანეთს შეადარე სხვადასხვა შემოთავაზება!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38" name="Graphic 28" descr="Thumbs up sign">
            <a:extLst>
              <a:ext uri="{FF2B5EF4-FFF2-40B4-BE49-F238E27FC236}">
                <a16:creationId xmlns:a16="http://schemas.microsoft.com/office/drawing/2014/main" id="{4B2C529A-4FF5-1D9E-1CAE-C3CDE0A2AC45}"/>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 xmlns:asvg="http://schemas.microsoft.com/office/drawing/2016/SVG/main" r:embed="rId28"/>
              </a:ext>
            </a:extLst>
          </a:blip>
          <a:stretch>
            <a:fillRect/>
          </a:stretch>
        </p:blipFill>
        <p:spPr>
          <a:xfrm>
            <a:off x="2256697" y="5457529"/>
            <a:ext cx="914400" cy="914400"/>
          </a:xfrm>
          <a:prstGeom prst="rect">
            <a:avLst/>
          </a:prstGeom>
        </p:spPr>
      </p:pic>
      <p:sp>
        <p:nvSpPr>
          <p:cNvPr id="3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latin typeface="Calibri" panose="020F0502020204030204" pitchFamily="34" charset="0"/>
                <a:cs typeface="Calibri" panose="020F0502020204030204" pitchFamily="34" charset="0"/>
              </a:rPr>
              <a:t>ბანკის</a:t>
            </a:r>
            <a:r>
              <a:rPr lang="ka-GE" sz="2800" dirty="0" smtClean="0">
                <a:solidFill>
                  <a:srgbClr val="009CA8"/>
                </a:solidFill>
                <a:latin typeface="Calibri" panose="020F0502020204030204" pitchFamily="34" charset="0"/>
                <a:cs typeface="Calibri" panose="020F0502020204030204" pitchFamily="34" charset="0"/>
              </a:rPr>
              <a:t> </a:t>
            </a:r>
            <a:r>
              <a:rPr lang="en-US" sz="2800" dirty="0" smtClean="0">
                <a:solidFill>
                  <a:srgbClr val="009CA8"/>
                </a:solidFill>
                <a:latin typeface="Calibri" panose="020F0502020204030204" pitchFamily="34" charset="0"/>
                <a:cs typeface="Calibri" panose="020F0502020204030204" pitchFamily="34" charset="0"/>
              </a:rPr>
              <a:t>TOP 3 </a:t>
            </a:r>
            <a:r>
              <a:rPr lang="ka-GE" sz="2800" smtClean="0">
                <a:latin typeface="Calibri" panose="020F0502020204030204" pitchFamily="34" charset="0"/>
                <a:cs typeface="Calibri" panose="020F0502020204030204" pitchFamily="34" charset="0"/>
              </a:rPr>
              <a:t>პროდუქტი </a:t>
            </a:r>
            <a:r>
              <a:rPr lang="ka-GE" sz="2800" dirty="0" smtClean="0">
                <a:latin typeface="Calibri" panose="020F0502020204030204" pitchFamily="34" charset="0"/>
                <a:cs typeface="Calibri" panose="020F0502020204030204" pitchFamily="34" charset="0"/>
              </a:rPr>
              <a:t>მოსწავლეებისთვის</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6314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6" name="Picture 15"/>
          <p:cNvPicPr>
            <a:picLocks noChangeAspect="1"/>
          </p:cNvPicPr>
          <p:nvPr/>
        </p:nvPicPr>
        <p:blipFill>
          <a:blip r:embed="rId6"/>
          <a:stretch>
            <a:fillRect/>
          </a:stretch>
        </p:blipFill>
        <p:spPr>
          <a:xfrm>
            <a:off x="6085837" y="1978800"/>
            <a:ext cx="5285241" cy="3077024"/>
          </a:xfrm>
          <a:prstGeom prst="rect">
            <a:avLst/>
          </a:prstGeom>
        </p:spPr>
      </p:pic>
      <p:graphicFrame>
        <p:nvGraphicFramePr>
          <p:cNvPr id="17"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1905872938"/>
              </p:ext>
            </p:extLst>
          </p:nvPr>
        </p:nvGraphicFramePr>
        <p:xfrm>
          <a:off x="3534289" y="2069106"/>
          <a:ext cx="4217538" cy="701040"/>
        </p:xfrm>
        <a:graphic>
          <a:graphicData uri="http://schemas.openxmlformats.org/drawingml/2006/table">
            <a:tbl>
              <a:tblPr firstRow="1" bandRow="1">
                <a:tableStyleId>{2D5ABB26-0587-4C30-8999-92F81FD0307C}</a:tableStyleId>
              </a:tblPr>
              <a:tblGrid>
                <a:gridCol w="4217538">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dirty="0" smtClean="0">
                          <a:solidFill>
                            <a:srgbClr val="333333"/>
                          </a:solidFill>
                          <a:latin typeface="Calibri" panose="020F0502020204030204" pitchFamily="34" charset="0"/>
                          <a:cs typeface="Calibri" panose="020F0502020204030204" pitchFamily="34" charset="0"/>
                        </a:rPr>
                        <a:t>უყურებს, თუ იცავენ ბანკები წესებს</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sp>
        <p:nvSpPr>
          <p:cNvPr id="20" name="Rectangle: Rounded Corners 36">
            <a:extLst>
              <a:ext uri="{FF2B5EF4-FFF2-40B4-BE49-F238E27FC236}">
                <a16:creationId xmlns:a16="http://schemas.microsoft.com/office/drawing/2014/main" id="{C1BA7468-213C-4661-8470-7FA724ED6932}"/>
              </a:ext>
            </a:extLst>
          </p:cNvPr>
          <p:cNvSpPr/>
          <p:nvPr/>
        </p:nvSpPr>
        <p:spPr>
          <a:xfrm>
            <a:off x="933250" y="2021335"/>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ბანკების „მსაჯი“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graphicFrame>
        <p:nvGraphicFramePr>
          <p:cNvPr id="25"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2019316446"/>
              </p:ext>
            </p:extLst>
          </p:nvPr>
        </p:nvGraphicFramePr>
        <p:xfrm>
          <a:off x="3534826" y="3176960"/>
          <a:ext cx="4217538" cy="658539"/>
        </p:xfrm>
        <a:graphic>
          <a:graphicData uri="http://schemas.openxmlformats.org/drawingml/2006/table">
            <a:tbl>
              <a:tblPr firstRow="1" bandRow="1">
                <a:tableStyleId>{2D5ABB26-0587-4C30-8999-92F81FD0307C}</a:tableStyleId>
              </a:tblPr>
              <a:tblGrid>
                <a:gridCol w="4217538">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smtClean="0">
                          <a:solidFill>
                            <a:srgbClr val="333333"/>
                          </a:solidFill>
                          <a:latin typeface="Calibri" panose="020F0502020204030204" pitchFamily="34" charset="0"/>
                          <a:cs typeface="Calibri" panose="020F0502020204030204" pitchFamily="34" charset="0"/>
                        </a:rPr>
                        <a:t>ეროვნულ</a:t>
                      </a:r>
                      <a:r>
                        <a:rPr lang="ka-GE" sz="2000" baseline="0" smtClean="0">
                          <a:solidFill>
                            <a:srgbClr val="333333"/>
                          </a:solidFill>
                          <a:latin typeface="Calibri" panose="020F0502020204030204" pitchFamily="34" charset="0"/>
                          <a:cs typeface="Calibri" panose="020F0502020204030204" pitchFamily="34" charset="0"/>
                        </a:rPr>
                        <a:t> ვალუტას - ლარს</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graphicFrame>
        <p:nvGraphicFramePr>
          <p:cNvPr id="26"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3526853838"/>
              </p:ext>
            </p:extLst>
          </p:nvPr>
        </p:nvGraphicFramePr>
        <p:xfrm>
          <a:off x="3562386" y="4268306"/>
          <a:ext cx="4218490" cy="658539"/>
        </p:xfrm>
        <a:graphic>
          <a:graphicData uri="http://schemas.openxmlformats.org/drawingml/2006/table">
            <a:tbl>
              <a:tblPr firstRow="1" bandRow="1">
                <a:tableStyleId>{2D5ABB26-0587-4C30-8999-92F81FD0307C}</a:tableStyleId>
              </a:tblPr>
              <a:tblGrid>
                <a:gridCol w="4218490">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dirty="0" err="1" smtClean="0">
                          <a:solidFill>
                            <a:srgbClr val="333333"/>
                          </a:solidFill>
                          <a:latin typeface="Calibri" panose="020F0502020204030204" pitchFamily="34" charset="0"/>
                          <a:cs typeface="Calibri" panose="020F0502020204030204" pitchFamily="34" charset="0"/>
                        </a:rPr>
                        <a:t>ფინედუ</a:t>
                      </a:r>
                      <a:r>
                        <a:rPr lang="en-US" sz="2000" dirty="0" smtClean="0">
                          <a:solidFill>
                            <a:srgbClr val="333333"/>
                          </a:solidFill>
                          <a:latin typeface="Calibri" panose="020F0502020204030204" pitchFamily="34" charset="0"/>
                          <a:cs typeface="Calibri" panose="020F0502020204030204" pitchFamily="34" charset="0"/>
                        </a:rPr>
                        <a:t> -</a:t>
                      </a:r>
                      <a:r>
                        <a:rPr lang="ka-GE" sz="2000" dirty="0" smtClean="0">
                          <a:solidFill>
                            <a:srgbClr val="333333"/>
                          </a:solidFill>
                          <a:latin typeface="Calibri" panose="020F0502020204030204" pitchFamily="34" charset="0"/>
                          <a:cs typeface="Calibri" panose="020F0502020204030204" pitchFamily="34" charset="0"/>
                        </a:rPr>
                        <a:t> </a:t>
                      </a:r>
                      <a:r>
                        <a:rPr lang="en-US" sz="2000" dirty="0" smtClean="0">
                          <a:solidFill>
                            <a:srgbClr val="333333"/>
                          </a:solidFill>
                          <a:latin typeface="Calibri" panose="020F0502020204030204" pitchFamily="34" charset="0"/>
                          <a:cs typeface="Calibri" panose="020F0502020204030204" pitchFamily="34" charset="0"/>
                        </a:rPr>
                        <a:t>www.finedu.gov.ge</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sp>
        <p:nvSpPr>
          <p:cNvPr id="27" name="Rectangle: Rounded Corners 36">
            <a:extLst>
              <a:ext uri="{FF2B5EF4-FFF2-40B4-BE49-F238E27FC236}">
                <a16:creationId xmlns:a16="http://schemas.microsoft.com/office/drawing/2014/main" id="{C1BA7468-213C-4661-8470-7FA724ED6932}"/>
              </a:ext>
            </a:extLst>
          </p:cNvPr>
          <p:cNvSpPr/>
          <p:nvPr/>
        </p:nvSpPr>
        <p:spPr>
          <a:xfrm>
            <a:off x="933787" y="4223646"/>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ზრუნავს ფინანსურ განათლებაზე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933787" y="3129189"/>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en-US"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უშვებს ფულს</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pic>
        <p:nvPicPr>
          <p:cNvPr id="29" name="Picture 28"/>
          <p:cNvPicPr>
            <a:picLocks noChangeAspect="1"/>
          </p:cNvPicPr>
          <p:nvPr/>
        </p:nvPicPr>
        <p:blipFill>
          <a:blip r:embed="rId7">
            <a:clrChange>
              <a:clrFrom>
                <a:srgbClr val="FFFFFF"/>
              </a:clrFrom>
              <a:clrTo>
                <a:srgbClr val="FFFFFF">
                  <a:alpha val="0"/>
                </a:srgbClr>
              </a:clrTo>
            </a:clrChange>
          </a:blip>
          <a:stretch>
            <a:fillRect/>
          </a:stretch>
        </p:blipFill>
        <p:spPr>
          <a:xfrm>
            <a:off x="526702" y="1852463"/>
            <a:ext cx="806449" cy="909088"/>
          </a:xfrm>
          <a:prstGeom prst="rect">
            <a:avLst/>
          </a:prstGeom>
        </p:spPr>
      </p:pic>
      <p:pic>
        <p:nvPicPr>
          <p:cNvPr id="31" name="Picture 30"/>
          <p:cNvPicPr>
            <a:picLocks noChangeAspect="1"/>
          </p:cNvPicPr>
          <p:nvPr/>
        </p:nvPicPr>
        <p:blipFill>
          <a:blip r:embed="rId8">
            <a:clrChange>
              <a:clrFrom>
                <a:srgbClr val="EEF4F4"/>
              </a:clrFrom>
              <a:clrTo>
                <a:srgbClr val="EEF4F4">
                  <a:alpha val="0"/>
                </a:srgbClr>
              </a:clrTo>
            </a:clrChange>
          </a:blip>
          <a:stretch>
            <a:fillRect/>
          </a:stretch>
        </p:blipFill>
        <p:spPr>
          <a:xfrm rot="20075751">
            <a:off x="463745" y="3197844"/>
            <a:ext cx="932359" cy="584464"/>
          </a:xfrm>
          <a:prstGeom prst="rect">
            <a:avLst/>
          </a:prstGeom>
        </p:spPr>
      </p:pic>
      <p:pic>
        <p:nvPicPr>
          <p:cNvPr id="32" name="Picture 31"/>
          <p:cNvPicPr>
            <a:picLocks noChangeAspect="1"/>
          </p:cNvPicPr>
          <p:nvPr/>
        </p:nvPicPr>
        <p:blipFill>
          <a:blip r:embed="rId9">
            <a:clrChange>
              <a:clrFrom>
                <a:srgbClr val="FFFFFF"/>
              </a:clrFrom>
              <a:clrTo>
                <a:srgbClr val="FFFFFF">
                  <a:alpha val="0"/>
                </a:srgbClr>
              </a:clrTo>
            </a:clrChange>
          </a:blip>
          <a:stretch>
            <a:fillRect/>
          </a:stretch>
        </p:blipFill>
        <p:spPr>
          <a:xfrm>
            <a:off x="520547" y="4163618"/>
            <a:ext cx="668121" cy="701115"/>
          </a:xfrm>
          <a:prstGeom prst="rect">
            <a:avLst/>
          </a:prstGeom>
        </p:spPr>
      </p:pic>
      <p:pic>
        <p:nvPicPr>
          <p:cNvPr id="33" name="Picture 32">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872682" y="354214"/>
            <a:ext cx="629919" cy="930660"/>
          </a:xfrm>
          <a:prstGeom prst="rect">
            <a:avLst/>
          </a:prstGeom>
        </p:spPr>
      </p:pic>
      <p:sp>
        <p:nvSpPr>
          <p:cNvPr id="22"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ეროვნული ბანკი </a:t>
            </a:r>
            <a:r>
              <a:rPr lang="ka-GE" sz="2800" dirty="0" smtClean="0">
                <a:latin typeface="Calibri" panose="020F0502020204030204" pitchFamily="34" charset="0"/>
                <a:cs typeface="Calibri" panose="020F0502020204030204" pitchFamily="34" charset="0"/>
              </a:rPr>
              <a:t>- ქვეყნის მთავარი ბანკი</a:t>
            </a:r>
            <a:endParaRPr lang="en-US" sz="2800" dirty="0">
              <a:latin typeface="Calibri" panose="020F0502020204030204" pitchFamily="34" charset="0"/>
              <a:cs typeface="Calibri" panose="020F0502020204030204" pitchFamily="34" charset="0"/>
            </a:endParaRPr>
          </a:p>
        </p:txBody>
      </p:sp>
      <p:cxnSp>
        <p:nvCxnSpPr>
          <p:cNvPr id="23" name="Straight Connector 22"/>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79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59488" y="1527832"/>
            <a:ext cx="6721514" cy="4200947"/>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50" name="Rectangle: Rounded Corners 36">
            <a:extLst>
              <a:ext uri="{FF2B5EF4-FFF2-40B4-BE49-F238E27FC236}">
                <a16:creationId xmlns:a16="http://schemas.microsoft.com/office/drawing/2014/main" id="{C1BA7468-213C-4661-8470-7FA724ED6932}"/>
              </a:ext>
            </a:extLst>
          </p:cNvPr>
          <p:cNvSpPr/>
          <p:nvPr/>
        </p:nvSpPr>
        <p:spPr>
          <a:xfrm>
            <a:off x="631408" y="1459194"/>
            <a:ext cx="6749594"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ინვესტირება </a:t>
            </a:r>
            <a:r>
              <a:rPr lang="ka-GE" sz="2000" dirty="0">
                <a:solidFill>
                  <a:srgbClr val="333333"/>
                </a:solidFill>
                <a:latin typeface="Calibri" panose="020F0502020204030204" pitchFamily="34" charset="0"/>
                <a:cs typeface="Calibri" panose="020F0502020204030204" pitchFamily="34" charset="0"/>
              </a:rPr>
              <a:t>- ფულის </a:t>
            </a:r>
            <a:r>
              <a:rPr lang="ka-GE" sz="2000" dirty="0" smtClean="0">
                <a:solidFill>
                  <a:srgbClr val="333333"/>
                </a:solidFill>
                <a:latin typeface="Calibri" panose="020F0502020204030204" pitchFamily="34" charset="0"/>
                <a:cs typeface="Calibri" panose="020F0502020204030204" pitchFamily="34" charset="0"/>
              </a:rPr>
              <a:t>ჩადება რაიმე საქმიანობაში ან აქტივში მომავალში მოგების მიღების მიზნით</a:t>
            </a:r>
            <a:endParaRPr lang="ka-GE" sz="2000" dirty="0">
              <a:solidFill>
                <a:srgbClr val="333333"/>
              </a:solidFill>
              <a:latin typeface="Calibri" panose="020F0502020204030204" pitchFamily="34" charset="0"/>
              <a:cs typeface="Calibri" panose="020F0502020204030204" pitchFamily="34" charset="0"/>
            </a:endParaRPr>
          </a:p>
        </p:txBody>
      </p:sp>
      <p:sp>
        <p:nvSpPr>
          <p:cNvPr id="32" name="Freeform: Shape 5">
            <a:extLst>
              <a:ext uri="{FF2B5EF4-FFF2-40B4-BE49-F238E27FC236}">
                <a16:creationId xmlns:a16="http://schemas.microsoft.com/office/drawing/2014/main" id="{3CC316A5-155D-4044-8F7C-4632CD9EC06D}"/>
              </a:ext>
            </a:extLst>
          </p:cNvPr>
          <p:cNvSpPr/>
          <p:nvPr/>
        </p:nvSpPr>
        <p:spPr>
          <a:xfrm>
            <a:off x="6496135" y="2498815"/>
            <a:ext cx="4136592" cy="568601"/>
          </a:xfrm>
          <a:custGeom>
            <a:avLst/>
            <a:gdLst>
              <a:gd name="connsiteX0" fmla="*/ 331019 w 2757856"/>
              <a:gd name="connsiteY0" fmla="*/ 25020 h 746118"/>
              <a:gd name="connsiteX1" fmla="*/ 49665 w 2757856"/>
              <a:gd name="connsiteY1" fmla="*/ 193832 h 746118"/>
              <a:gd name="connsiteX2" fmla="*/ 35597 w 2757856"/>
              <a:gd name="connsiteY2" fmla="*/ 489254 h 746118"/>
              <a:gd name="connsiteX3" fmla="*/ 415425 w 2757856"/>
              <a:gd name="connsiteY3" fmla="*/ 728404 h 746118"/>
              <a:gd name="connsiteX4" fmla="*/ 1062539 w 2757856"/>
              <a:gd name="connsiteY4" fmla="*/ 728404 h 746118"/>
              <a:gd name="connsiteX5" fmla="*/ 1962871 w 2757856"/>
              <a:gd name="connsiteY5" fmla="*/ 728404 h 746118"/>
              <a:gd name="connsiteX6" fmla="*/ 2666256 w 2757856"/>
              <a:gd name="connsiteY6" fmla="*/ 643998 h 746118"/>
              <a:gd name="connsiteX7" fmla="*/ 2694391 w 2757856"/>
              <a:gd name="connsiteY7" fmla="*/ 151629 h 746118"/>
              <a:gd name="connsiteX8" fmla="*/ 2159819 w 2757856"/>
              <a:gd name="connsiteY8" fmla="*/ 10952 h 746118"/>
              <a:gd name="connsiteX9" fmla="*/ 331019 w 2757856"/>
              <a:gd name="connsiteY9" fmla="*/ 25020 h 74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7856" h="746118">
                <a:moveTo>
                  <a:pt x="331019" y="25020"/>
                </a:moveTo>
                <a:cubicBezTo>
                  <a:pt x="-20673" y="55500"/>
                  <a:pt x="98902" y="116460"/>
                  <a:pt x="49665" y="193832"/>
                </a:cubicBezTo>
                <a:cubicBezTo>
                  <a:pt x="428" y="271204"/>
                  <a:pt x="-25363" y="400159"/>
                  <a:pt x="35597" y="489254"/>
                </a:cubicBezTo>
                <a:cubicBezTo>
                  <a:pt x="96557" y="578349"/>
                  <a:pt x="244268" y="688546"/>
                  <a:pt x="415425" y="728404"/>
                </a:cubicBezTo>
                <a:cubicBezTo>
                  <a:pt x="586582" y="768262"/>
                  <a:pt x="1062539" y="728404"/>
                  <a:pt x="1062539" y="728404"/>
                </a:cubicBezTo>
                <a:cubicBezTo>
                  <a:pt x="1320447" y="728404"/>
                  <a:pt x="1695585" y="742472"/>
                  <a:pt x="1962871" y="728404"/>
                </a:cubicBezTo>
                <a:cubicBezTo>
                  <a:pt x="2230157" y="714336"/>
                  <a:pt x="2544336" y="740127"/>
                  <a:pt x="2666256" y="643998"/>
                </a:cubicBezTo>
                <a:cubicBezTo>
                  <a:pt x="2788176" y="547869"/>
                  <a:pt x="2778797" y="257137"/>
                  <a:pt x="2694391" y="151629"/>
                </a:cubicBezTo>
                <a:cubicBezTo>
                  <a:pt x="2609985" y="46121"/>
                  <a:pt x="2553714" y="27364"/>
                  <a:pt x="2159819" y="10952"/>
                </a:cubicBezTo>
                <a:cubicBezTo>
                  <a:pt x="1765924" y="-5460"/>
                  <a:pt x="682711" y="-5460"/>
                  <a:pt x="331019" y="2502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009CA8"/>
                </a:solidFill>
                <a:latin typeface="Calibri" panose="020F0502020204030204" pitchFamily="34" charset="0"/>
                <a:cs typeface="Calibri" panose="020F0502020204030204" pitchFamily="34" charset="0"/>
              </a:rPr>
              <a:t>რა კომპანიაა?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33" name="Freeform: Shape 7">
            <a:extLst>
              <a:ext uri="{FF2B5EF4-FFF2-40B4-BE49-F238E27FC236}">
                <a16:creationId xmlns:a16="http://schemas.microsoft.com/office/drawing/2014/main" id="{DE45594F-1FA8-4B21-9EA8-97CDD1C7347B}"/>
              </a:ext>
            </a:extLst>
          </p:cNvPr>
          <p:cNvSpPr/>
          <p:nvPr/>
        </p:nvSpPr>
        <p:spPr>
          <a:xfrm>
            <a:off x="6955777" y="4840587"/>
            <a:ext cx="4544460" cy="578985"/>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რა შეიძლება დავკარგო?</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34" name="Freeform: Shape 24">
            <a:extLst>
              <a:ext uri="{FF2B5EF4-FFF2-40B4-BE49-F238E27FC236}">
                <a16:creationId xmlns:a16="http://schemas.microsoft.com/office/drawing/2014/main" id="{D1BC5858-3CD2-4206-A06F-732B87E9DB65}"/>
              </a:ext>
            </a:extLst>
          </p:cNvPr>
          <p:cNvSpPr/>
          <p:nvPr/>
        </p:nvSpPr>
        <p:spPr>
          <a:xfrm>
            <a:off x="6496135" y="4094683"/>
            <a:ext cx="4265434" cy="538299"/>
          </a:xfrm>
          <a:custGeom>
            <a:avLst/>
            <a:gdLst>
              <a:gd name="connsiteX0" fmla="*/ 567064 w 2130672"/>
              <a:gd name="connsiteY0" fmla="*/ 11270 h 1077392"/>
              <a:gd name="connsiteX1" fmla="*/ 4356 w 2130672"/>
              <a:gd name="connsiteY1" fmla="*/ 362962 h 1077392"/>
              <a:gd name="connsiteX2" fmla="*/ 398251 w 2130672"/>
              <a:gd name="connsiteY2" fmla="*/ 1024144 h 1077392"/>
              <a:gd name="connsiteX3" fmla="*/ 1903494 w 2130672"/>
              <a:gd name="connsiteY3" fmla="*/ 939738 h 1077392"/>
              <a:gd name="connsiteX4" fmla="*/ 1987901 w 2130672"/>
              <a:gd name="connsiteY4" fmla="*/ 166014 h 1077392"/>
              <a:gd name="connsiteX5" fmla="*/ 567064 w 2130672"/>
              <a:gd name="connsiteY5" fmla="*/ 11270 h 107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0672" h="1077392">
                <a:moveTo>
                  <a:pt x="567064" y="11270"/>
                </a:moveTo>
                <a:cubicBezTo>
                  <a:pt x="236473" y="44095"/>
                  <a:pt x="32491" y="194150"/>
                  <a:pt x="4356" y="362962"/>
                </a:cubicBezTo>
                <a:cubicBezTo>
                  <a:pt x="-23780" y="531774"/>
                  <a:pt x="81728" y="928015"/>
                  <a:pt x="398251" y="1024144"/>
                </a:cubicBezTo>
                <a:cubicBezTo>
                  <a:pt x="714774" y="1120273"/>
                  <a:pt x="1638552" y="1082760"/>
                  <a:pt x="1903494" y="939738"/>
                </a:cubicBezTo>
                <a:cubicBezTo>
                  <a:pt x="2168436" y="796716"/>
                  <a:pt x="2208295" y="318414"/>
                  <a:pt x="1987901" y="166014"/>
                </a:cubicBezTo>
                <a:cubicBezTo>
                  <a:pt x="1767507" y="13614"/>
                  <a:pt x="897655" y="-21555"/>
                  <a:pt x="567064" y="1127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რამდენი ხნით ვდებ ფულს?</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40" name="Freeform: Shape 7">
            <a:extLst>
              <a:ext uri="{FF2B5EF4-FFF2-40B4-BE49-F238E27FC236}">
                <a16:creationId xmlns:a16="http://schemas.microsoft.com/office/drawing/2014/main" id="{DE45594F-1FA8-4B21-9EA8-97CDD1C7347B}"/>
              </a:ext>
            </a:extLst>
          </p:cNvPr>
          <p:cNvSpPr/>
          <p:nvPr/>
        </p:nvSpPr>
        <p:spPr>
          <a:xfrm>
            <a:off x="7028577" y="3265249"/>
            <a:ext cx="4398860" cy="582040"/>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009CA8"/>
                </a:solidFill>
                <a:effectLst/>
                <a:uLnTx/>
                <a:uFillTx/>
                <a:latin typeface="Calibri" panose="020F0502020204030204" pitchFamily="34" charset="0"/>
                <a:ea typeface="+mn-ea"/>
                <a:cs typeface="Calibri" panose="020F0502020204030204" pitchFamily="34" charset="0"/>
              </a:rPr>
              <a:t>საიდან მოდის შემოსავალი?</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grpSp>
        <p:nvGrpSpPr>
          <p:cNvPr id="15" name="Google Shape;13489;p94"/>
          <p:cNvGrpSpPr/>
          <p:nvPr/>
        </p:nvGrpSpPr>
        <p:grpSpPr>
          <a:xfrm>
            <a:off x="807047" y="472469"/>
            <a:ext cx="531055" cy="528882"/>
            <a:chOff x="1342268" y="4161009"/>
            <a:chExt cx="359565" cy="358094"/>
          </a:xfrm>
          <a:solidFill>
            <a:srgbClr val="FF9D00"/>
          </a:solidFill>
        </p:grpSpPr>
        <p:sp>
          <p:nvSpPr>
            <p:cNvPr id="16" name="Google Shape;13490;p94"/>
            <p:cNvSpPr/>
            <p:nvPr/>
          </p:nvSpPr>
          <p:spPr>
            <a:xfrm>
              <a:off x="1342268" y="4371845"/>
              <a:ext cx="65077" cy="147257"/>
            </a:xfrm>
            <a:custGeom>
              <a:avLst/>
              <a:gdLst/>
              <a:ahLst/>
              <a:cxnLst/>
              <a:rect l="l" t="t" r="r" b="b"/>
              <a:pathLst>
                <a:path w="2477" h="5605" extrusionOk="0">
                  <a:moveTo>
                    <a:pt x="354" y="0"/>
                  </a:moveTo>
                  <a:cubicBezTo>
                    <a:pt x="160" y="0"/>
                    <a:pt x="1" y="160"/>
                    <a:pt x="1" y="354"/>
                  </a:cubicBezTo>
                  <a:lnTo>
                    <a:pt x="1" y="5605"/>
                  </a:lnTo>
                  <a:lnTo>
                    <a:pt x="2477" y="5605"/>
                  </a:lnTo>
                  <a:lnTo>
                    <a:pt x="2477" y="354"/>
                  </a:lnTo>
                  <a:cubicBezTo>
                    <a:pt x="2477" y="160"/>
                    <a:pt x="2310" y="0"/>
                    <a:pt x="2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491;p94"/>
            <p:cNvSpPr/>
            <p:nvPr/>
          </p:nvSpPr>
          <p:spPr>
            <a:xfrm>
              <a:off x="1342268" y="4371845"/>
              <a:ext cx="31002" cy="147257"/>
            </a:xfrm>
            <a:custGeom>
              <a:avLst/>
              <a:gdLst/>
              <a:ahLst/>
              <a:cxnLst/>
              <a:rect l="l" t="t" r="r" b="b"/>
              <a:pathLst>
                <a:path w="1180" h="5605" extrusionOk="0">
                  <a:moveTo>
                    <a:pt x="354" y="0"/>
                  </a:moveTo>
                  <a:cubicBezTo>
                    <a:pt x="160" y="0"/>
                    <a:pt x="1" y="160"/>
                    <a:pt x="1" y="354"/>
                  </a:cubicBezTo>
                  <a:lnTo>
                    <a:pt x="1" y="5605"/>
                  </a:lnTo>
                  <a:lnTo>
                    <a:pt x="826" y="5605"/>
                  </a:lnTo>
                  <a:lnTo>
                    <a:pt x="826" y="354"/>
                  </a:lnTo>
                  <a:cubicBezTo>
                    <a:pt x="826" y="160"/>
                    <a:pt x="986" y="0"/>
                    <a:pt x="1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3492;p94"/>
            <p:cNvSpPr/>
            <p:nvPr/>
          </p:nvSpPr>
          <p:spPr>
            <a:xfrm>
              <a:off x="1440501" y="4335589"/>
              <a:ext cx="65077" cy="183513"/>
            </a:xfrm>
            <a:custGeom>
              <a:avLst/>
              <a:gdLst/>
              <a:ahLst/>
              <a:cxnLst/>
              <a:rect l="l" t="t" r="r" b="b"/>
              <a:pathLst>
                <a:path w="2477" h="6985" extrusionOk="0">
                  <a:moveTo>
                    <a:pt x="354" y="0"/>
                  </a:moveTo>
                  <a:cubicBezTo>
                    <a:pt x="160" y="0"/>
                    <a:pt x="0" y="153"/>
                    <a:pt x="0" y="354"/>
                  </a:cubicBezTo>
                  <a:lnTo>
                    <a:pt x="0" y="6985"/>
                  </a:lnTo>
                  <a:lnTo>
                    <a:pt x="2476" y="6985"/>
                  </a:lnTo>
                  <a:lnTo>
                    <a:pt x="2476" y="354"/>
                  </a:lnTo>
                  <a:cubicBezTo>
                    <a:pt x="2476" y="153"/>
                    <a:pt x="2317" y="0"/>
                    <a:pt x="2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3493;p94"/>
            <p:cNvSpPr/>
            <p:nvPr/>
          </p:nvSpPr>
          <p:spPr>
            <a:xfrm>
              <a:off x="1440501" y="4335589"/>
              <a:ext cx="31002" cy="183513"/>
            </a:xfrm>
            <a:custGeom>
              <a:avLst/>
              <a:gdLst/>
              <a:ahLst/>
              <a:cxnLst/>
              <a:rect l="l" t="t" r="r" b="b"/>
              <a:pathLst>
                <a:path w="1180" h="6985" extrusionOk="0">
                  <a:moveTo>
                    <a:pt x="354" y="0"/>
                  </a:moveTo>
                  <a:cubicBezTo>
                    <a:pt x="160" y="0"/>
                    <a:pt x="0" y="153"/>
                    <a:pt x="0" y="354"/>
                  </a:cubicBezTo>
                  <a:lnTo>
                    <a:pt x="0" y="6985"/>
                  </a:lnTo>
                  <a:lnTo>
                    <a:pt x="826" y="6985"/>
                  </a:lnTo>
                  <a:lnTo>
                    <a:pt x="826" y="354"/>
                  </a:lnTo>
                  <a:cubicBezTo>
                    <a:pt x="826" y="153"/>
                    <a:pt x="985" y="0"/>
                    <a:pt x="1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494;p94"/>
            <p:cNvSpPr/>
            <p:nvPr/>
          </p:nvSpPr>
          <p:spPr>
            <a:xfrm>
              <a:off x="1538707" y="4299123"/>
              <a:ext cx="64919" cy="219980"/>
            </a:xfrm>
            <a:custGeom>
              <a:avLst/>
              <a:gdLst/>
              <a:ahLst/>
              <a:cxnLst/>
              <a:rect l="l" t="t" r="r" b="b"/>
              <a:pathLst>
                <a:path w="2471" h="8373" extrusionOk="0">
                  <a:moveTo>
                    <a:pt x="355" y="1"/>
                  </a:moveTo>
                  <a:cubicBezTo>
                    <a:pt x="153" y="1"/>
                    <a:pt x="1" y="160"/>
                    <a:pt x="1" y="355"/>
                  </a:cubicBezTo>
                  <a:lnTo>
                    <a:pt x="1" y="8373"/>
                  </a:lnTo>
                  <a:lnTo>
                    <a:pt x="2470" y="8373"/>
                  </a:lnTo>
                  <a:lnTo>
                    <a:pt x="2470" y="355"/>
                  </a:lnTo>
                  <a:cubicBezTo>
                    <a:pt x="2470" y="160"/>
                    <a:pt x="2311" y="1"/>
                    <a:pt x="2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3495;p94"/>
            <p:cNvSpPr/>
            <p:nvPr/>
          </p:nvSpPr>
          <p:spPr>
            <a:xfrm>
              <a:off x="1538707" y="4299123"/>
              <a:ext cx="31002" cy="219980"/>
            </a:xfrm>
            <a:custGeom>
              <a:avLst/>
              <a:gdLst/>
              <a:ahLst/>
              <a:cxnLst/>
              <a:rect l="l" t="t" r="r" b="b"/>
              <a:pathLst>
                <a:path w="1180" h="8373" extrusionOk="0">
                  <a:moveTo>
                    <a:pt x="355" y="1"/>
                  </a:moveTo>
                  <a:cubicBezTo>
                    <a:pt x="153" y="1"/>
                    <a:pt x="1" y="160"/>
                    <a:pt x="1" y="355"/>
                  </a:cubicBezTo>
                  <a:lnTo>
                    <a:pt x="1" y="8373"/>
                  </a:lnTo>
                  <a:lnTo>
                    <a:pt x="826" y="8373"/>
                  </a:lnTo>
                  <a:lnTo>
                    <a:pt x="826" y="355"/>
                  </a:lnTo>
                  <a:cubicBezTo>
                    <a:pt x="826" y="160"/>
                    <a:pt x="986" y="1"/>
                    <a:pt x="1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496;p94"/>
            <p:cNvSpPr/>
            <p:nvPr/>
          </p:nvSpPr>
          <p:spPr>
            <a:xfrm>
              <a:off x="1636940" y="4262683"/>
              <a:ext cx="64893" cy="256420"/>
            </a:xfrm>
            <a:custGeom>
              <a:avLst/>
              <a:gdLst/>
              <a:ahLst/>
              <a:cxnLst/>
              <a:rect l="l" t="t" r="r" b="b"/>
              <a:pathLst>
                <a:path w="2470" h="9760" extrusionOk="0">
                  <a:moveTo>
                    <a:pt x="354" y="1"/>
                  </a:moveTo>
                  <a:cubicBezTo>
                    <a:pt x="153" y="1"/>
                    <a:pt x="0" y="160"/>
                    <a:pt x="0" y="354"/>
                  </a:cubicBezTo>
                  <a:lnTo>
                    <a:pt x="0" y="9760"/>
                  </a:lnTo>
                  <a:lnTo>
                    <a:pt x="2470" y="9760"/>
                  </a:lnTo>
                  <a:lnTo>
                    <a:pt x="2470" y="354"/>
                  </a:lnTo>
                  <a:cubicBezTo>
                    <a:pt x="2470" y="160"/>
                    <a:pt x="2310" y="1"/>
                    <a:pt x="2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497;p94"/>
            <p:cNvSpPr/>
            <p:nvPr/>
          </p:nvSpPr>
          <p:spPr>
            <a:xfrm>
              <a:off x="1636940" y="4262683"/>
              <a:ext cx="31002" cy="256420"/>
            </a:xfrm>
            <a:custGeom>
              <a:avLst/>
              <a:gdLst/>
              <a:ahLst/>
              <a:cxnLst/>
              <a:rect l="l" t="t" r="r" b="b"/>
              <a:pathLst>
                <a:path w="1180" h="9760" extrusionOk="0">
                  <a:moveTo>
                    <a:pt x="354" y="1"/>
                  </a:moveTo>
                  <a:cubicBezTo>
                    <a:pt x="153" y="1"/>
                    <a:pt x="0" y="160"/>
                    <a:pt x="0" y="354"/>
                  </a:cubicBezTo>
                  <a:lnTo>
                    <a:pt x="0" y="9760"/>
                  </a:lnTo>
                  <a:lnTo>
                    <a:pt x="826" y="9760"/>
                  </a:lnTo>
                  <a:lnTo>
                    <a:pt x="826" y="354"/>
                  </a:lnTo>
                  <a:cubicBezTo>
                    <a:pt x="826" y="160"/>
                    <a:pt x="978" y="1"/>
                    <a:pt x="1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498;p94"/>
            <p:cNvSpPr/>
            <p:nvPr/>
          </p:nvSpPr>
          <p:spPr>
            <a:xfrm>
              <a:off x="1357953" y="4161009"/>
              <a:ext cx="333687" cy="134699"/>
            </a:xfrm>
            <a:custGeom>
              <a:avLst/>
              <a:gdLst/>
              <a:ahLst/>
              <a:cxnLst/>
              <a:rect l="l" t="t" r="r" b="b"/>
              <a:pathLst>
                <a:path w="12701" h="5127" extrusionOk="0">
                  <a:moveTo>
                    <a:pt x="10208" y="0"/>
                  </a:moveTo>
                  <a:cubicBezTo>
                    <a:pt x="10033" y="0"/>
                    <a:pt x="9921" y="204"/>
                    <a:pt x="10030" y="354"/>
                  </a:cubicBezTo>
                  <a:lnTo>
                    <a:pt x="10391" y="874"/>
                  </a:lnTo>
                  <a:cubicBezTo>
                    <a:pt x="9177" y="1603"/>
                    <a:pt x="5292" y="3649"/>
                    <a:pt x="0" y="3649"/>
                  </a:cubicBezTo>
                  <a:lnTo>
                    <a:pt x="0" y="5126"/>
                  </a:lnTo>
                  <a:cubicBezTo>
                    <a:pt x="2879" y="5112"/>
                    <a:pt x="5729" y="4557"/>
                    <a:pt x="8400" y="3489"/>
                  </a:cubicBezTo>
                  <a:cubicBezTo>
                    <a:pt x="9378" y="3101"/>
                    <a:pt x="10328" y="2636"/>
                    <a:pt x="11237" y="2088"/>
                  </a:cubicBezTo>
                  <a:lnTo>
                    <a:pt x="11556" y="2553"/>
                  </a:lnTo>
                  <a:cubicBezTo>
                    <a:pt x="11601" y="2616"/>
                    <a:pt x="11670" y="2646"/>
                    <a:pt x="11739" y="2646"/>
                  </a:cubicBezTo>
                  <a:cubicBezTo>
                    <a:pt x="11830" y="2646"/>
                    <a:pt x="11920" y="2593"/>
                    <a:pt x="11951" y="2490"/>
                  </a:cubicBezTo>
                  <a:lnTo>
                    <a:pt x="12659" y="375"/>
                  </a:lnTo>
                  <a:cubicBezTo>
                    <a:pt x="12700" y="229"/>
                    <a:pt x="12603" y="84"/>
                    <a:pt x="12451" y="84"/>
                  </a:cubicBezTo>
                  <a:lnTo>
                    <a:pt x="10217" y="0"/>
                  </a:lnTo>
                  <a:cubicBezTo>
                    <a:pt x="10214" y="0"/>
                    <a:pt x="10211" y="0"/>
                    <a:pt x="102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რა არის </a:t>
            </a:r>
            <a:r>
              <a:rPr lang="ka-GE" sz="2800" dirty="0" smtClean="0">
                <a:latin typeface="Calibri" panose="020F0502020204030204" pitchFamily="34" charset="0"/>
                <a:cs typeface="Calibri" panose="020F0502020204030204" pitchFamily="34" charset="0"/>
              </a:rPr>
              <a:t>ინვესტირება?</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4007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987352" y="1914153"/>
            <a:ext cx="6383726" cy="3901690"/>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grpSp>
        <p:nvGrpSpPr>
          <p:cNvPr id="13" name="Google Shape;22191;p100"/>
          <p:cNvGrpSpPr/>
          <p:nvPr/>
        </p:nvGrpSpPr>
        <p:grpSpPr>
          <a:xfrm>
            <a:off x="810484" y="573090"/>
            <a:ext cx="528218" cy="494656"/>
            <a:chOff x="3722682" y="1981993"/>
            <a:chExt cx="375818" cy="372043"/>
          </a:xfrm>
          <a:solidFill>
            <a:srgbClr val="FF9D00"/>
          </a:solidFill>
        </p:grpSpPr>
        <p:sp>
          <p:nvSpPr>
            <p:cNvPr id="15" name="Google Shape;22192;p100"/>
            <p:cNvSpPr/>
            <p:nvPr/>
          </p:nvSpPr>
          <p:spPr>
            <a:xfrm>
              <a:off x="3876695" y="1981993"/>
              <a:ext cx="71934" cy="72301"/>
            </a:xfrm>
            <a:custGeom>
              <a:avLst/>
              <a:gdLst/>
              <a:ahLst/>
              <a:cxnLst/>
              <a:rect l="l" t="t" r="r" b="b"/>
              <a:pathLst>
                <a:path w="2744" h="2758" extrusionOk="0">
                  <a:moveTo>
                    <a:pt x="1372" y="1"/>
                  </a:moveTo>
                  <a:cubicBezTo>
                    <a:pt x="607" y="1"/>
                    <a:pt x="1" y="621"/>
                    <a:pt x="1" y="1372"/>
                  </a:cubicBezTo>
                  <a:cubicBezTo>
                    <a:pt x="1" y="2137"/>
                    <a:pt x="607" y="2758"/>
                    <a:pt x="1372" y="2758"/>
                  </a:cubicBezTo>
                  <a:cubicBezTo>
                    <a:pt x="2137" y="2758"/>
                    <a:pt x="2744" y="2137"/>
                    <a:pt x="2744" y="1372"/>
                  </a:cubicBezTo>
                  <a:cubicBezTo>
                    <a:pt x="2744" y="621"/>
                    <a:pt x="2137" y="1"/>
                    <a:pt x="13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2193;p100"/>
            <p:cNvSpPr/>
            <p:nvPr/>
          </p:nvSpPr>
          <p:spPr>
            <a:xfrm>
              <a:off x="3755582" y="2204217"/>
              <a:ext cx="146516" cy="102448"/>
            </a:xfrm>
            <a:custGeom>
              <a:avLst/>
              <a:gdLst/>
              <a:ahLst/>
              <a:cxnLst/>
              <a:rect l="l" t="t" r="r" b="b"/>
              <a:pathLst>
                <a:path w="5589" h="3908" extrusionOk="0">
                  <a:moveTo>
                    <a:pt x="2788" y="1"/>
                  </a:moveTo>
                  <a:cubicBezTo>
                    <a:pt x="2672" y="1"/>
                    <a:pt x="2557" y="77"/>
                    <a:pt x="2557" y="228"/>
                  </a:cubicBezTo>
                  <a:lnTo>
                    <a:pt x="2557" y="2047"/>
                  </a:lnTo>
                  <a:lnTo>
                    <a:pt x="1445" y="2047"/>
                  </a:lnTo>
                  <a:cubicBezTo>
                    <a:pt x="1113" y="2047"/>
                    <a:pt x="796" y="2235"/>
                    <a:pt x="637" y="2538"/>
                  </a:cubicBezTo>
                  <a:lnTo>
                    <a:pt x="117" y="3548"/>
                  </a:lnTo>
                  <a:cubicBezTo>
                    <a:pt x="0" y="3733"/>
                    <a:pt x="159" y="3898"/>
                    <a:pt x="319" y="3898"/>
                  </a:cubicBezTo>
                  <a:cubicBezTo>
                    <a:pt x="396" y="3898"/>
                    <a:pt x="474" y="3859"/>
                    <a:pt x="521" y="3765"/>
                  </a:cubicBezTo>
                  <a:lnTo>
                    <a:pt x="1041" y="2754"/>
                  </a:lnTo>
                  <a:cubicBezTo>
                    <a:pt x="1128" y="2610"/>
                    <a:pt x="1286" y="2509"/>
                    <a:pt x="1445" y="2509"/>
                  </a:cubicBezTo>
                  <a:lnTo>
                    <a:pt x="4130" y="2509"/>
                  </a:lnTo>
                  <a:cubicBezTo>
                    <a:pt x="4303" y="2509"/>
                    <a:pt x="4448" y="2610"/>
                    <a:pt x="4534" y="2754"/>
                  </a:cubicBezTo>
                  <a:lnTo>
                    <a:pt x="5068" y="3765"/>
                  </a:lnTo>
                  <a:cubicBezTo>
                    <a:pt x="5112" y="3866"/>
                    <a:pt x="5190" y="3908"/>
                    <a:pt x="5269" y="3908"/>
                  </a:cubicBezTo>
                  <a:cubicBezTo>
                    <a:pt x="5428" y="3908"/>
                    <a:pt x="5588" y="3741"/>
                    <a:pt x="5473" y="3548"/>
                  </a:cubicBezTo>
                  <a:lnTo>
                    <a:pt x="4939" y="2552"/>
                  </a:lnTo>
                  <a:cubicBezTo>
                    <a:pt x="4780" y="2249"/>
                    <a:pt x="4462" y="2061"/>
                    <a:pt x="4130" y="2061"/>
                  </a:cubicBezTo>
                  <a:lnTo>
                    <a:pt x="3019" y="2061"/>
                  </a:lnTo>
                  <a:lnTo>
                    <a:pt x="3019" y="228"/>
                  </a:lnTo>
                  <a:cubicBezTo>
                    <a:pt x="3019" y="77"/>
                    <a:pt x="2903" y="1"/>
                    <a:pt x="27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2194;p100"/>
            <p:cNvSpPr/>
            <p:nvPr/>
          </p:nvSpPr>
          <p:spPr>
            <a:xfrm>
              <a:off x="3848697" y="2066195"/>
              <a:ext cx="129817" cy="66403"/>
            </a:xfrm>
            <a:custGeom>
              <a:avLst/>
              <a:gdLst/>
              <a:ahLst/>
              <a:cxnLst/>
              <a:rect l="l" t="t" r="r" b="b"/>
              <a:pathLst>
                <a:path w="4952" h="2533" extrusionOk="0">
                  <a:moveTo>
                    <a:pt x="2455" y="1"/>
                  </a:moveTo>
                  <a:cubicBezTo>
                    <a:pt x="2339" y="1"/>
                    <a:pt x="2224" y="80"/>
                    <a:pt x="2224" y="239"/>
                  </a:cubicBezTo>
                  <a:lnTo>
                    <a:pt x="2224" y="1134"/>
                  </a:lnTo>
                  <a:lnTo>
                    <a:pt x="1040" y="1134"/>
                  </a:lnTo>
                  <a:cubicBezTo>
                    <a:pt x="780" y="1134"/>
                    <a:pt x="549" y="1278"/>
                    <a:pt x="434" y="1495"/>
                  </a:cubicBezTo>
                  <a:lnTo>
                    <a:pt x="73" y="2173"/>
                  </a:lnTo>
                  <a:cubicBezTo>
                    <a:pt x="1" y="2274"/>
                    <a:pt x="44" y="2433"/>
                    <a:pt x="174" y="2491"/>
                  </a:cubicBezTo>
                  <a:cubicBezTo>
                    <a:pt x="204" y="2508"/>
                    <a:pt x="238" y="2516"/>
                    <a:pt x="273" y="2516"/>
                  </a:cubicBezTo>
                  <a:cubicBezTo>
                    <a:pt x="353" y="2516"/>
                    <a:pt x="437" y="2471"/>
                    <a:pt x="477" y="2390"/>
                  </a:cubicBezTo>
                  <a:lnTo>
                    <a:pt x="838" y="1726"/>
                  </a:lnTo>
                  <a:cubicBezTo>
                    <a:pt x="881" y="1653"/>
                    <a:pt x="953" y="1596"/>
                    <a:pt x="1040" y="1596"/>
                  </a:cubicBezTo>
                  <a:lnTo>
                    <a:pt x="3869" y="1596"/>
                  </a:lnTo>
                  <a:cubicBezTo>
                    <a:pt x="3956" y="1596"/>
                    <a:pt x="4028" y="1653"/>
                    <a:pt x="4072" y="1726"/>
                  </a:cubicBezTo>
                  <a:lnTo>
                    <a:pt x="4432" y="2390"/>
                  </a:lnTo>
                  <a:cubicBezTo>
                    <a:pt x="4481" y="2491"/>
                    <a:pt x="4562" y="2533"/>
                    <a:pt x="4641" y="2533"/>
                  </a:cubicBezTo>
                  <a:cubicBezTo>
                    <a:pt x="4799" y="2533"/>
                    <a:pt x="4952" y="2370"/>
                    <a:pt x="4837" y="2187"/>
                  </a:cubicBezTo>
                  <a:lnTo>
                    <a:pt x="4476" y="1509"/>
                  </a:lnTo>
                  <a:cubicBezTo>
                    <a:pt x="4360" y="1292"/>
                    <a:pt x="4129" y="1148"/>
                    <a:pt x="3869" y="1148"/>
                  </a:cubicBezTo>
                  <a:lnTo>
                    <a:pt x="2686" y="1148"/>
                  </a:lnTo>
                  <a:lnTo>
                    <a:pt x="2686" y="239"/>
                  </a:lnTo>
                  <a:cubicBezTo>
                    <a:pt x="2686" y="80"/>
                    <a:pt x="2570" y="1"/>
                    <a:pt x="24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195;p100"/>
            <p:cNvSpPr/>
            <p:nvPr/>
          </p:nvSpPr>
          <p:spPr>
            <a:xfrm>
              <a:off x="3923227" y="2204217"/>
              <a:ext cx="146909" cy="102370"/>
            </a:xfrm>
            <a:custGeom>
              <a:avLst/>
              <a:gdLst/>
              <a:ahLst/>
              <a:cxnLst/>
              <a:rect l="l" t="t" r="r" b="b"/>
              <a:pathLst>
                <a:path w="5604" h="3905" extrusionOk="0">
                  <a:moveTo>
                    <a:pt x="2802" y="1"/>
                  </a:moveTo>
                  <a:cubicBezTo>
                    <a:pt x="2686" y="1"/>
                    <a:pt x="2571" y="77"/>
                    <a:pt x="2571" y="228"/>
                  </a:cubicBezTo>
                  <a:lnTo>
                    <a:pt x="2571" y="2047"/>
                  </a:lnTo>
                  <a:lnTo>
                    <a:pt x="1459" y="2047"/>
                  </a:lnTo>
                  <a:cubicBezTo>
                    <a:pt x="1127" y="2047"/>
                    <a:pt x="810" y="2235"/>
                    <a:pt x="651" y="2538"/>
                  </a:cubicBezTo>
                  <a:lnTo>
                    <a:pt x="117" y="3548"/>
                  </a:lnTo>
                  <a:cubicBezTo>
                    <a:pt x="0" y="3733"/>
                    <a:pt x="165" y="3904"/>
                    <a:pt x="325" y="3904"/>
                  </a:cubicBezTo>
                  <a:cubicBezTo>
                    <a:pt x="402" y="3904"/>
                    <a:pt x="479" y="3864"/>
                    <a:pt x="521" y="3765"/>
                  </a:cubicBezTo>
                  <a:lnTo>
                    <a:pt x="1055" y="2754"/>
                  </a:lnTo>
                  <a:cubicBezTo>
                    <a:pt x="1142" y="2610"/>
                    <a:pt x="1301" y="2509"/>
                    <a:pt x="1459" y="2509"/>
                  </a:cubicBezTo>
                  <a:lnTo>
                    <a:pt x="4144" y="2509"/>
                  </a:lnTo>
                  <a:cubicBezTo>
                    <a:pt x="4303" y="2509"/>
                    <a:pt x="4462" y="2610"/>
                    <a:pt x="4549" y="2754"/>
                  </a:cubicBezTo>
                  <a:lnTo>
                    <a:pt x="5083" y="3765"/>
                  </a:lnTo>
                  <a:cubicBezTo>
                    <a:pt x="5125" y="3864"/>
                    <a:pt x="5202" y="3904"/>
                    <a:pt x="5279" y="3904"/>
                  </a:cubicBezTo>
                  <a:cubicBezTo>
                    <a:pt x="5439" y="3904"/>
                    <a:pt x="5604" y="3733"/>
                    <a:pt x="5487" y="3548"/>
                  </a:cubicBezTo>
                  <a:lnTo>
                    <a:pt x="4953" y="2552"/>
                  </a:lnTo>
                  <a:cubicBezTo>
                    <a:pt x="4794" y="2249"/>
                    <a:pt x="4476" y="2061"/>
                    <a:pt x="4144" y="2061"/>
                  </a:cubicBezTo>
                  <a:lnTo>
                    <a:pt x="3033" y="2061"/>
                  </a:lnTo>
                  <a:lnTo>
                    <a:pt x="3033" y="228"/>
                  </a:lnTo>
                  <a:cubicBezTo>
                    <a:pt x="3033" y="77"/>
                    <a:pt x="2917" y="1"/>
                    <a:pt x="280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96;p100"/>
            <p:cNvSpPr/>
            <p:nvPr/>
          </p:nvSpPr>
          <p:spPr>
            <a:xfrm>
              <a:off x="3868752" y="1983513"/>
              <a:ext cx="71934" cy="70781"/>
            </a:xfrm>
            <a:custGeom>
              <a:avLst/>
              <a:gdLst/>
              <a:ahLst/>
              <a:cxnLst/>
              <a:rect l="l" t="t" r="r" b="b"/>
              <a:pathLst>
                <a:path w="2744" h="2700" extrusionOk="0">
                  <a:moveTo>
                    <a:pt x="1300" y="0"/>
                  </a:moveTo>
                  <a:lnTo>
                    <a:pt x="1300" y="0"/>
                  </a:lnTo>
                  <a:cubicBezTo>
                    <a:pt x="391" y="260"/>
                    <a:pt x="1" y="1314"/>
                    <a:pt x="520" y="2079"/>
                  </a:cubicBezTo>
                  <a:cubicBezTo>
                    <a:pt x="786" y="2489"/>
                    <a:pt x="1224" y="2700"/>
                    <a:pt x="1665" y="2700"/>
                  </a:cubicBezTo>
                  <a:cubicBezTo>
                    <a:pt x="2063" y="2700"/>
                    <a:pt x="2463" y="2529"/>
                    <a:pt x="2744" y="2180"/>
                  </a:cubicBezTo>
                  <a:lnTo>
                    <a:pt x="2744" y="2180"/>
                  </a:lnTo>
                  <a:cubicBezTo>
                    <a:pt x="2614" y="2223"/>
                    <a:pt x="2484" y="2238"/>
                    <a:pt x="2368" y="2238"/>
                  </a:cubicBezTo>
                  <a:cubicBezTo>
                    <a:pt x="1213" y="2238"/>
                    <a:pt x="564" y="895"/>
                    <a:pt x="1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2197;p100"/>
            <p:cNvSpPr/>
            <p:nvPr/>
          </p:nvSpPr>
          <p:spPr>
            <a:xfrm>
              <a:off x="3804814" y="2143949"/>
              <a:ext cx="47711" cy="48105"/>
            </a:xfrm>
            <a:custGeom>
              <a:avLst/>
              <a:gdLst/>
              <a:ahLst/>
              <a:cxnLst/>
              <a:rect l="l" t="t" r="r" b="b"/>
              <a:pathLst>
                <a:path w="1820" h="1835" extrusionOk="0">
                  <a:moveTo>
                    <a:pt x="910" y="1"/>
                  </a:moveTo>
                  <a:cubicBezTo>
                    <a:pt x="404" y="1"/>
                    <a:pt x="0" y="420"/>
                    <a:pt x="0" y="925"/>
                  </a:cubicBezTo>
                  <a:cubicBezTo>
                    <a:pt x="0" y="1430"/>
                    <a:pt x="404" y="1834"/>
                    <a:pt x="910" y="1834"/>
                  </a:cubicBezTo>
                  <a:cubicBezTo>
                    <a:pt x="1415" y="1834"/>
                    <a:pt x="1819" y="1430"/>
                    <a:pt x="1819" y="925"/>
                  </a:cubicBezTo>
                  <a:cubicBezTo>
                    <a:pt x="1819" y="420"/>
                    <a:pt x="1415" y="1"/>
                    <a:pt x="9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198;p100"/>
            <p:cNvSpPr/>
            <p:nvPr/>
          </p:nvSpPr>
          <p:spPr>
            <a:xfrm>
              <a:off x="3799125" y="2145102"/>
              <a:ext cx="48078" cy="47056"/>
            </a:xfrm>
            <a:custGeom>
              <a:avLst/>
              <a:gdLst/>
              <a:ahLst/>
              <a:cxnLst/>
              <a:rect l="l" t="t" r="r" b="b"/>
              <a:pathLst>
                <a:path w="1834" h="1795" extrusionOk="0">
                  <a:moveTo>
                    <a:pt x="867" y="0"/>
                  </a:moveTo>
                  <a:lnTo>
                    <a:pt x="867" y="0"/>
                  </a:lnTo>
                  <a:cubicBezTo>
                    <a:pt x="261" y="159"/>
                    <a:pt x="1" y="866"/>
                    <a:pt x="347" y="1386"/>
                  </a:cubicBezTo>
                  <a:cubicBezTo>
                    <a:pt x="528" y="1657"/>
                    <a:pt x="818" y="1795"/>
                    <a:pt x="1110" y="1795"/>
                  </a:cubicBezTo>
                  <a:cubicBezTo>
                    <a:pt x="1378" y="1795"/>
                    <a:pt x="1647" y="1679"/>
                    <a:pt x="1834" y="1444"/>
                  </a:cubicBezTo>
                  <a:lnTo>
                    <a:pt x="1834" y="1444"/>
                  </a:lnTo>
                  <a:cubicBezTo>
                    <a:pt x="1747" y="1473"/>
                    <a:pt x="1675" y="1487"/>
                    <a:pt x="1589" y="1487"/>
                  </a:cubicBezTo>
                  <a:cubicBezTo>
                    <a:pt x="1582" y="1487"/>
                    <a:pt x="1576" y="1487"/>
                    <a:pt x="1570" y="1487"/>
                  </a:cubicBezTo>
                  <a:cubicBezTo>
                    <a:pt x="802" y="1487"/>
                    <a:pt x="380" y="602"/>
                    <a:pt x="8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199;p100"/>
            <p:cNvSpPr/>
            <p:nvPr/>
          </p:nvSpPr>
          <p:spPr>
            <a:xfrm>
              <a:off x="3972458" y="2143949"/>
              <a:ext cx="48078" cy="48105"/>
            </a:xfrm>
            <a:custGeom>
              <a:avLst/>
              <a:gdLst/>
              <a:ahLst/>
              <a:cxnLst/>
              <a:rect l="l" t="t" r="r" b="b"/>
              <a:pathLst>
                <a:path w="1834" h="1835" extrusionOk="0">
                  <a:moveTo>
                    <a:pt x="924" y="1"/>
                  </a:moveTo>
                  <a:cubicBezTo>
                    <a:pt x="419" y="1"/>
                    <a:pt x="0" y="420"/>
                    <a:pt x="0" y="925"/>
                  </a:cubicBezTo>
                  <a:cubicBezTo>
                    <a:pt x="0" y="1430"/>
                    <a:pt x="419" y="1834"/>
                    <a:pt x="924" y="1834"/>
                  </a:cubicBezTo>
                  <a:cubicBezTo>
                    <a:pt x="1429" y="1834"/>
                    <a:pt x="1833" y="1430"/>
                    <a:pt x="1833" y="925"/>
                  </a:cubicBezTo>
                  <a:cubicBezTo>
                    <a:pt x="1833" y="420"/>
                    <a:pt x="1429" y="1"/>
                    <a:pt x="9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2200;p100"/>
            <p:cNvSpPr/>
            <p:nvPr/>
          </p:nvSpPr>
          <p:spPr>
            <a:xfrm>
              <a:off x="3967163" y="2145102"/>
              <a:ext cx="48078" cy="47056"/>
            </a:xfrm>
            <a:custGeom>
              <a:avLst/>
              <a:gdLst/>
              <a:ahLst/>
              <a:cxnLst/>
              <a:rect l="l" t="t" r="r" b="b"/>
              <a:pathLst>
                <a:path w="1834" h="1795" extrusionOk="0">
                  <a:moveTo>
                    <a:pt x="866" y="0"/>
                  </a:moveTo>
                  <a:cubicBezTo>
                    <a:pt x="260" y="159"/>
                    <a:pt x="0" y="866"/>
                    <a:pt x="346" y="1386"/>
                  </a:cubicBezTo>
                  <a:cubicBezTo>
                    <a:pt x="527" y="1657"/>
                    <a:pt x="818" y="1795"/>
                    <a:pt x="1110" y="1795"/>
                  </a:cubicBezTo>
                  <a:cubicBezTo>
                    <a:pt x="1378" y="1795"/>
                    <a:pt x="1647" y="1679"/>
                    <a:pt x="1833" y="1444"/>
                  </a:cubicBezTo>
                  <a:lnTo>
                    <a:pt x="1833" y="1444"/>
                  </a:lnTo>
                  <a:cubicBezTo>
                    <a:pt x="1747" y="1473"/>
                    <a:pt x="1660" y="1487"/>
                    <a:pt x="1588" y="1487"/>
                  </a:cubicBezTo>
                  <a:cubicBezTo>
                    <a:pt x="1582" y="1487"/>
                    <a:pt x="1575" y="1487"/>
                    <a:pt x="1569" y="1487"/>
                  </a:cubicBezTo>
                  <a:cubicBezTo>
                    <a:pt x="802" y="1487"/>
                    <a:pt x="379" y="602"/>
                    <a:pt x="8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201;p100"/>
            <p:cNvSpPr/>
            <p:nvPr/>
          </p:nvSpPr>
          <p:spPr>
            <a:xfrm>
              <a:off x="3726850" y="2318043"/>
              <a:ext cx="35967" cy="35967"/>
            </a:xfrm>
            <a:custGeom>
              <a:avLst/>
              <a:gdLst/>
              <a:ahLst/>
              <a:cxnLst/>
              <a:rect l="l" t="t" r="r" b="b"/>
              <a:pathLst>
                <a:path w="1372" h="1372" extrusionOk="0">
                  <a:moveTo>
                    <a:pt x="679" y="0"/>
                  </a:moveTo>
                  <a:cubicBezTo>
                    <a:pt x="304" y="0"/>
                    <a:pt x="0" y="303"/>
                    <a:pt x="0" y="693"/>
                  </a:cubicBezTo>
                  <a:cubicBezTo>
                    <a:pt x="0" y="1068"/>
                    <a:pt x="304" y="1372"/>
                    <a:pt x="679" y="1372"/>
                  </a:cubicBezTo>
                  <a:cubicBezTo>
                    <a:pt x="1054" y="1372"/>
                    <a:pt x="1372" y="1068"/>
                    <a:pt x="1372" y="693"/>
                  </a:cubicBezTo>
                  <a:cubicBezTo>
                    <a:pt x="1372" y="303"/>
                    <a:pt x="1054" y="0"/>
                    <a:pt x="6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2202;p100"/>
            <p:cNvSpPr/>
            <p:nvPr/>
          </p:nvSpPr>
          <p:spPr>
            <a:xfrm>
              <a:off x="3722682" y="2318803"/>
              <a:ext cx="35993" cy="35233"/>
            </a:xfrm>
            <a:custGeom>
              <a:avLst/>
              <a:gdLst/>
              <a:ahLst/>
              <a:cxnLst/>
              <a:rect l="l" t="t" r="r" b="b"/>
              <a:pathLst>
                <a:path w="1373" h="1344" extrusionOk="0">
                  <a:moveTo>
                    <a:pt x="650" y="0"/>
                  </a:moveTo>
                  <a:lnTo>
                    <a:pt x="650" y="0"/>
                  </a:lnTo>
                  <a:cubicBezTo>
                    <a:pt x="188" y="116"/>
                    <a:pt x="1" y="650"/>
                    <a:pt x="246" y="1039"/>
                  </a:cubicBezTo>
                  <a:cubicBezTo>
                    <a:pt x="381" y="1242"/>
                    <a:pt x="602" y="1343"/>
                    <a:pt x="823" y="1343"/>
                  </a:cubicBezTo>
                  <a:cubicBezTo>
                    <a:pt x="1028" y="1343"/>
                    <a:pt x="1233" y="1256"/>
                    <a:pt x="1372" y="1083"/>
                  </a:cubicBezTo>
                  <a:lnTo>
                    <a:pt x="1372" y="1083"/>
                  </a:lnTo>
                  <a:cubicBezTo>
                    <a:pt x="1300" y="1097"/>
                    <a:pt x="1242" y="1112"/>
                    <a:pt x="1184" y="1112"/>
                  </a:cubicBezTo>
                  <a:cubicBezTo>
                    <a:pt x="1178" y="1112"/>
                    <a:pt x="1172" y="1112"/>
                    <a:pt x="1166" y="1112"/>
                  </a:cubicBezTo>
                  <a:cubicBezTo>
                    <a:pt x="600" y="1112"/>
                    <a:pt x="279"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2203;p100"/>
            <p:cNvSpPr/>
            <p:nvPr/>
          </p:nvSpPr>
          <p:spPr>
            <a:xfrm>
              <a:off x="3894495" y="2318043"/>
              <a:ext cx="35967" cy="35967"/>
            </a:xfrm>
            <a:custGeom>
              <a:avLst/>
              <a:gdLst/>
              <a:ahLst/>
              <a:cxnLst/>
              <a:rect l="l" t="t" r="r" b="b"/>
              <a:pathLst>
                <a:path w="1372" h="1372" extrusionOk="0">
                  <a:moveTo>
                    <a:pt x="693" y="0"/>
                  </a:moveTo>
                  <a:cubicBezTo>
                    <a:pt x="318" y="0"/>
                    <a:pt x="0" y="303"/>
                    <a:pt x="0" y="693"/>
                  </a:cubicBezTo>
                  <a:cubicBezTo>
                    <a:pt x="0" y="1068"/>
                    <a:pt x="318" y="1372"/>
                    <a:pt x="693" y="1372"/>
                  </a:cubicBezTo>
                  <a:cubicBezTo>
                    <a:pt x="1069" y="1372"/>
                    <a:pt x="1372" y="1068"/>
                    <a:pt x="1372" y="693"/>
                  </a:cubicBezTo>
                  <a:cubicBezTo>
                    <a:pt x="1372" y="303"/>
                    <a:pt x="1069" y="0"/>
                    <a:pt x="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2204;p100"/>
            <p:cNvSpPr/>
            <p:nvPr/>
          </p:nvSpPr>
          <p:spPr>
            <a:xfrm>
              <a:off x="3890327" y="2318803"/>
              <a:ext cx="35967" cy="35233"/>
            </a:xfrm>
            <a:custGeom>
              <a:avLst/>
              <a:gdLst/>
              <a:ahLst/>
              <a:cxnLst/>
              <a:rect l="l" t="t" r="r" b="b"/>
              <a:pathLst>
                <a:path w="1372" h="1344" extrusionOk="0">
                  <a:moveTo>
                    <a:pt x="650" y="0"/>
                  </a:moveTo>
                  <a:lnTo>
                    <a:pt x="650" y="0"/>
                  </a:lnTo>
                  <a:cubicBezTo>
                    <a:pt x="203" y="116"/>
                    <a:pt x="1" y="650"/>
                    <a:pt x="260" y="1039"/>
                  </a:cubicBezTo>
                  <a:cubicBezTo>
                    <a:pt x="395" y="1242"/>
                    <a:pt x="612" y="1343"/>
                    <a:pt x="830" y="1343"/>
                  </a:cubicBezTo>
                  <a:cubicBezTo>
                    <a:pt x="1031" y="1343"/>
                    <a:pt x="1233" y="1256"/>
                    <a:pt x="1372" y="1083"/>
                  </a:cubicBezTo>
                  <a:lnTo>
                    <a:pt x="1372" y="1083"/>
                  </a:lnTo>
                  <a:cubicBezTo>
                    <a:pt x="1314" y="1097"/>
                    <a:pt x="1257" y="1112"/>
                    <a:pt x="1199" y="1112"/>
                  </a:cubicBezTo>
                  <a:cubicBezTo>
                    <a:pt x="1193" y="1112"/>
                    <a:pt x="1187" y="1112"/>
                    <a:pt x="1181" y="1112"/>
                  </a:cubicBezTo>
                  <a:cubicBezTo>
                    <a:pt x="614" y="1112"/>
                    <a:pt x="293"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2205;p100"/>
            <p:cNvSpPr/>
            <p:nvPr/>
          </p:nvSpPr>
          <p:spPr>
            <a:xfrm>
              <a:off x="4062507" y="2318043"/>
              <a:ext cx="35993" cy="35967"/>
            </a:xfrm>
            <a:custGeom>
              <a:avLst/>
              <a:gdLst/>
              <a:ahLst/>
              <a:cxnLst/>
              <a:rect l="l" t="t" r="r" b="b"/>
              <a:pathLst>
                <a:path w="1373" h="1372" extrusionOk="0">
                  <a:moveTo>
                    <a:pt x="694" y="0"/>
                  </a:moveTo>
                  <a:cubicBezTo>
                    <a:pt x="318" y="0"/>
                    <a:pt x="1" y="303"/>
                    <a:pt x="1" y="693"/>
                  </a:cubicBezTo>
                  <a:cubicBezTo>
                    <a:pt x="1" y="1068"/>
                    <a:pt x="318" y="1372"/>
                    <a:pt x="694" y="1372"/>
                  </a:cubicBezTo>
                  <a:cubicBezTo>
                    <a:pt x="1069" y="1372"/>
                    <a:pt x="1372" y="1068"/>
                    <a:pt x="1372" y="693"/>
                  </a:cubicBezTo>
                  <a:cubicBezTo>
                    <a:pt x="1372" y="303"/>
                    <a:pt x="1069"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2206;p100"/>
            <p:cNvSpPr/>
            <p:nvPr/>
          </p:nvSpPr>
          <p:spPr>
            <a:xfrm>
              <a:off x="4058339" y="2318803"/>
              <a:ext cx="35993" cy="35233"/>
            </a:xfrm>
            <a:custGeom>
              <a:avLst/>
              <a:gdLst/>
              <a:ahLst/>
              <a:cxnLst/>
              <a:rect l="l" t="t" r="r" b="b"/>
              <a:pathLst>
                <a:path w="1373" h="1344" extrusionOk="0">
                  <a:moveTo>
                    <a:pt x="651" y="0"/>
                  </a:moveTo>
                  <a:cubicBezTo>
                    <a:pt x="203" y="116"/>
                    <a:pt x="1" y="650"/>
                    <a:pt x="261" y="1039"/>
                  </a:cubicBezTo>
                  <a:cubicBezTo>
                    <a:pt x="396" y="1242"/>
                    <a:pt x="612" y="1343"/>
                    <a:pt x="830" y="1343"/>
                  </a:cubicBezTo>
                  <a:cubicBezTo>
                    <a:pt x="1031" y="1343"/>
                    <a:pt x="1234" y="1256"/>
                    <a:pt x="1372" y="1083"/>
                  </a:cubicBezTo>
                  <a:lnTo>
                    <a:pt x="1372" y="1083"/>
                  </a:lnTo>
                  <a:cubicBezTo>
                    <a:pt x="1315" y="1097"/>
                    <a:pt x="1257" y="1112"/>
                    <a:pt x="1199" y="1112"/>
                  </a:cubicBezTo>
                  <a:cubicBezTo>
                    <a:pt x="1193" y="1112"/>
                    <a:pt x="1187" y="1112"/>
                    <a:pt x="1181" y="1112"/>
                  </a:cubicBezTo>
                  <a:cubicBezTo>
                    <a:pt x="601" y="1112"/>
                    <a:pt x="293" y="443"/>
                    <a:pt x="6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ფინანსური </a:t>
            </a:r>
            <a:r>
              <a:rPr lang="ka-GE" sz="2800" dirty="0" smtClean="0">
                <a:latin typeface="Calibri" panose="020F0502020204030204" pitchFamily="34" charset="0"/>
                <a:cs typeface="Calibri" panose="020F0502020204030204" pitchFamily="34" charset="0"/>
              </a:rPr>
              <a:t>პირამიდა</a:t>
            </a:r>
            <a:endParaRPr lang="en-US" sz="2800" dirty="0">
              <a:latin typeface="Calibri" panose="020F0502020204030204" pitchFamily="34" charset="0"/>
              <a:cs typeface="Calibri" panose="020F0502020204030204" pitchFamily="34" charset="0"/>
            </a:endParaRPr>
          </a:p>
        </p:txBody>
      </p:sp>
      <p:pic>
        <p:nvPicPr>
          <p:cNvPr id="31"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34"/>
              </a:ext>
            </a:extLst>
          </a:blip>
          <a:stretch>
            <a:fillRect/>
          </a:stretch>
        </p:blipFill>
        <p:spPr>
          <a:xfrm>
            <a:off x="-447122" y="669219"/>
            <a:ext cx="7643272" cy="5394907"/>
          </a:xfrm>
          <a:prstGeom prst="rect">
            <a:avLst/>
          </a:prstGeom>
        </p:spPr>
      </p:pic>
      <p:sp>
        <p:nvSpPr>
          <p:cNvPr id="32" name="TextBox 31"/>
          <p:cNvSpPr txBox="1"/>
          <p:nvPr/>
        </p:nvSpPr>
        <p:spPr>
          <a:xfrm>
            <a:off x="959451" y="1829293"/>
            <a:ext cx="4845602" cy="2246769"/>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„ჩადე ფული და ძალიან მალე ბევრად მეტს მიიღებ! რისკი თითქმის არ არსებობს. თან, თუ ორ მეგობარსაც მოიყვან, ისინიც ფულს ჩადებენ და შენ კიდევ უფრო მეტს მიიღებ. იჩქარეთ, ეს შესაძლებლობა შეიძლება ხვალ აღარ იყოს“</a:t>
            </a:r>
          </a:p>
        </p:txBody>
      </p:sp>
    </p:spTree>
    <p:extLst>
      <p:ext uri="{BB962C8B-B14F-4D97-AF65-F5344CB8AC3E}">
        <p14:creationId xmlns:p14="http://schemas.microsoft.com/office/powerpoint/2010/main" val="2038068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381875" y="483886"/>
            <a:ext cx="4176410" cy="5761705"/>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3" name="Rectangle: Rounded Corners 36">
            <a:extLst>
              <a:ext uri="{FF2B5EF4-FFF2-40B4-BE49-F238E27FC236}">
                <a16:creationId xmlns:a16="http://schemas.microsoft.com/office/drawing/2014/main" id="{C1BA7468-213C-4661-8470-7FA724ED6932}"/>
              </a:ext>
            </a:extLst>
          </p:cNvPr>
          <p:cNvSpPr/>
          <p:nvPr/>
        </p:nvSpPr>
        <p:spPr>
          <a:xfrm>
            <a:off x="807045" y="1920790"/>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არ ახორციელებს რეალურ ბიზნესს</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807045" y="3050819"/>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დამოკიდებულია ახალი წევრების მიერ ფულის შემოტანაზე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6" name="Rectangle: Rounded Corners 36">
            <a:extLst>
              <a:ext uri="{FF2B5EF4-FFF2-40B4-BE49-F238E27FC236}">
                <a16:creationId xmlns:a16="http://schemas.microsoft.com/office/drawing/2014/main" id="{C1BA7468-213C-4661-8470-7FA724ED6932}"/>
              </a:ext>
            </a:extLst>
          </p:cNvPr>
          <p:cNvSpPr/>
          <p:nvPr/>
        </p:nvSpPr>
        <p:spPr>
          <a:xfrm>
            <a:off x="807045" y="4183340"/>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გპირდება ძალიან მაღალ მოგებას</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grpSp>
        <p:nvGrpSpPr>
          <p:cNvPr id="33" name="Google Shape;22191;p100"/>
          <p:cNvGrpSpPr/>
          <p:nvPr/>
        </p:nvGrpSpPr>
        <p:grpSpPr>
          <a:xfrm>
            <a:off x="810484" y="573090"/>
            <a:ext cx="528218" cy="494656"/>
            <a:chOff x="3722682" y="1981993"/>
            <a:chExt cx="375818" cy="372043"/>
          </a:xfrm>
          <a:solidFill>
            <a:srgbClr val="FF9D00"/>
          </a:solidFill>
        </p:grpSpPr>
        <p:sp>
          <p:nvSpPr>
            <p:cNvPr id="35" name="Google Shape;22192;p100"/>
            <p:cNvSpPr/>
            <p:nvPr/>
          </p:nvSpPr>
          <p:spPr>
            <a:xfrm>
              <a:off x="3876695" y="1981993"/>
              <a:ext cx="71934" cy="72301"/>
            </a:xfrm>
            <a:custGeom>
              <a:avLst/>
              <a:gdLst/>
              <a:ahLst/>
              <a:cxnLst/>
              <a:rect l="l" t="t" r="r" b="b"/>
              <a:pathLst>
                <a:path w="2744" h="2758" extrusionOk="0">
                  <a:moveTo>
                    <a:pt x="1372" y="1"/>
                  </a:moveTo>
                  <a:cubicBezTo>
                    <a:pt x="607" y="1"/>
                    <a:pt x="1" y="621"/>
                    <a:pt x="1" y="1372"/>
                  </a:cubicBezTo>
                  <a:cubicBezTo>
                    <a:pt x="1" y="2137"/>
                    <a:pt x="607" y="2758"/>
                    <a:pt x="1372" y="2758"/>
                  </a:cubicBezTo>
                  <a:cubicBezTo>
                    <a:pt x="2137" y="2758"/>
                    <a:pt x="2744" y="2137"/>
                    <a:pt x="2744" y="1372"/>
                  </a:cubicBezTo>
                  <a:cubicBezTo>
                    <a:pt x="2744" y="621"/>
                    <a:pt x="2137" y="1"/>
                    <a:pt x="13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2193;p100"/>
            <p:cNvSpPr/>
            <p:nvPr/>
          </p:nvSpPr>
          <p:spPr>
            <a:xfrm>
              <a:off x="3755582" y="2204217"/>
              <a:ext cx="146516" cy="102448"/>
            </a:xfrm>
            <a:custGeom>
              <a:avLst/>
              <a:gdLst/>
              <a:ahLst/>
              <a:cxnLst/>
              <a:rect l="l" t="t" r="r" b="b"/>
              <a:pathLst>
                <a:path w="5589" h="3908" extrusionOk="0">
                  <a:moveTo>
                    <a:pt x="2788" y="1"/>
                  </a:moveTo>
                  <a:cubicBezTo>
                    <a:pt x="2672" y="1"/>
                    <a:pt x="2557" y="77"/>
                    <a:pt x="2557" y="228"/>
                  </a:cubicBezTo>
                  <a:lnTo>
                    <a:pt x="2557" y="2047"/>
                  </a:lnTo>
                  <a:lnTo>
                    <a:pt x="1445" y="2047"/>
                  </a:lnTo>
                  <a:cubicBezTo>
                    <a:pt x="1113" y="2047"/>
                    <a:pt x="796" y="2235"/>
                    <a:pt x="637" y="2538"/>
                  </a:cubicBezTo>
                  <a:lnTo>
                    <a:pt x="117" y="3548"/>
                  </a:lnTo>
                  <a:cubicBezTo>
                    <a:pt x="0" y="3733"/>
                    <a:pt x="159" y="3898"/>
                    <a:pt x="319" y="3898"/>
                  </a:cubicBezTo>
                  <a:cubicBezTo>
                    <a:pt x="396" y="3898"/>
                    <a:pt x="474" y="3859"/>
                    <a:pt x="521" y="3765"/>
                  </a:cubicBezTo>
                  <a:lnTo>
                    <a:pt x="1041" y="2754"/>
                  </a:lnTo>
                  <a:cubicBezTo>
                    <a:pt x="1128" y="2610"/>
                    <a:pt x="1286" y="2509"/>
                    <a:pt x="1445" y="2509"/>
                  </a:cubicBezTo>
                  <a:lnTo>
                    <a:pt x="4130" y="2509"/>
                  </a:lnTo>
                  <a:cubicBezTo>
                    <a:pt x="4303" y="2509"/>
                    <a:pt x="4448" y="2610"/>
                    <a:pt x="4534" y="2754"/>
                  </a:cubicBezTo>
                  <a:lnTo>
                    <a:pt x="5068" y="3765"/>
                  </a:lnTo>
                  <a:cubicBezTo>
                    <a:pt x="5112" y="3866"/>
                    <a:pt x="5190" y="3908"/>
                    <a:pt x="5269" y="3908"/>
                  </a:cubicBezTo>
                  <a:cubicBezTo>
                    <a:pt x="5428" y="3908"/>
                    <a:pt x="5588" y="3741"/>
                    <a:pt x="5473" y="3548"/>
                  </a:cubicBezTo>
                  <a:lnTo>
                    <a:pt x="4939" y="2552"/>
                  </a:lnTo>
                  <a:cubicBezTo>
                    <a:pt x="4780" y="2249"/>
                    <a:pt x="4462" y="2061"/>
                    <a:pt x="4130" y="2061"/>
                  </a:cubicBezTo>
                  <a:lnTo>
                    <a:pt x="3019" y="2061"/>
                  </a:lnTo>
                  <a:lnTo>
                    <a:pt x="3019" y="228"/>
                  </a:lnTo>
                  <a:cubicBezTo>
                    <a:pt x="3019" y="77"/>
                    <a:pt x="2903" y="1"/>
                    <a:pt x="27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2194;p100"/>
            <p:cNvSpPr/>
            <p:nvPr/>
          </p:nvSpPr>
          <p:spPr>
            <a:xfrm>
              <a:off x="3848697" y="2066195"/>
              <a:ext cx="129817" cy="66403"/>
            </a:xfrm>
            <a:custGeom>
              <a:avLst/>
              <a:gdLst/>
              <a:ahLst/>
              <a:cxnLst/>
              <a:rect l="l" t="t" r="r" b="b"/>
              <a:pathLst>
                <a:path w="4952" h="2533" extrusionOk="0">
                  <a:moveTo>
                    <a:pt x="2455" y="1"/>
                  </a:moveTo>
                  <a:cubicBezTo>
                    <a:pt x="2339" y="1"/>
                    <a:pt x="2224" y="80"/>
                    <a:pt x="2224" y="239"/>
                  </a:cubicBezTo>
                  <a:lnTo>
                    <a:pt x="2224" y="1134"/>
                  </a:lnTo>
                  <a:lnTo>
                    <a:pt x="1040" y="1134"/>
                  </a:lnTo>
                  <a:cubicBezTo>
                    <a:pt x="780" y="1134"/>
                    <a:pt x="549" y="1278"/>
                    <a:pt x="434" y="1495"/>
                  </a:cubicBezTo>
                  <a:lnTo>
                    <a:pt x="73" y="2173"/>
                  </a:lnTo>
                  <a:cubicBezTo>
                    <a:pt x="1" y="2274"/>
                    <a:pt x="44" y="2433"/>
                    <a:pt x="174" y="2491"/>
                  </a:cubicBezTo>
                  <a:cubicBezTo>
                    <a:pt x="204" y="2508"/>
                    <a:pt x="238" y="2516"/>
                    <a:pt x="273" y="2516"/>
                  </a:cubicBezTo>
                  <a:cubicBezTo>
                    <a:pt x="353" y="2516"/>
                    <a:pt x="437" y="2471"/>
                    <a:pt x="477" y="2390"/>
                  </a:cubicBezTo>
                  <a:lnTo>
                    <a:pt x="838" y="1726"/>
                  </a:lnTo>
                  <a:cubicBezTo>
                    <a:pt x="881" y="1653"/>
                    <a:pt x="953" y="1596"/>
                    <a:pt x="1040" y="1596"/>
                  </a:cubicBezTo>
                  <a:lnTo>
                    <a:pt x="3869" y="1596"/>
                  </a:lnTo>
                  <a:cubicBezTo>
                    <a:pt x="3956" y="1596"/>
                    <a:pt x="4028" y="1653"/>
                    <a:pt x="4072" y="1726"/>
                  </a:cubicBezTo>
                  <a:lnTo>
                    <a:pt x="4432" y="2390"/>
                  </a:lnTo>
                  <a:cubicBezTo>
                    <a:pt x="4481" y="2491"/>
                    <a:pt x="4562" y="2533"/>
                    <a:pt x="4641" y="2533"/>
                  </a:cubicBezTo>
                  <a:cubicBezTo>
                    <a:pt x="4799" y="2533"/>
                    <a:pt x="4952" y="2370"/>
                    <a:pt x="4837" y="2187"/>
                  </a:cubicBezTo>
                  <a:lnTo>
                    <a:pt x="4476" y="1509"/>
                  </a:lnTo>
                  <a:cubicBezTo>
                    <a:pt x="4360" y="1292"/>
                    <a:pt x="4129" y="1148"/>
                    <a:pt x="3869" y="1148"/>
                  </a:cubicBezTo>
                  <a:lnTo>
                    <a:pt x="2686" y="1148"/>
                  </a:lnTo>
                  <a:lnTo>
                    <a:pt x="2686" y="239"/>
                  </a:lnTo>
                  <a:cubicBezTo>
                    <a:pt x="2686" y="80"/>
                    <a:pt x="2570" y="1"/>
                    <a:pt x="24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2195;p100"/>
            <p:cNvSpPr/>
            <p:nvPr/>
          </p:nvSpPr>
          <p:spPr>
            <a:xfrm>
              <a:off x="3923227" y="2204217"/>
              <a:ext cx="146909" cy="102370"/>
            </a:xfrm>
            <a:custGeom>
              <a:avLst/>
              <a:gdLst/>
              <a:ahLst/>
              <a:cxnLst/>
              <a:rect l="l" t="t" r="r" b="b"/>
              <a:pathLst>
                <a:path w="5604" h="3905" extrusionOk="0">
                  <a:moveTo>
                    <a:pt x="2802" y="1"/>
                  </a:moveTo>
                  <a:cubicBezTo>
                    <a:pt x="2686" y="1"/>
                    <a:pt x="2571" y="77"/>
                    <a:pt x="2571" y="228"/>
                  </a:cubicBezTo>
                  <a:lnTo>
                    <a:pt x="2571" y="2047"/>
                  </a:lnTo>
                  <a:lnTo>
                    <a:pt x="1459" y="2047"/>
                  </a:lnTo>
                  <a:cubicBezTo>
                    <a:pt x="1127" y="2047"/>
                    <a:pt x="810" y="2235"/>
                    <a:pt x="651" y="2538"/>
                  </a:cubicBezTo>
                  <a:lnTo>
                    <a:pt x="117" y="3548"/>
                  </a:lnTo>
                  <a:cubicBezTo>
                    <a:pt x="0" y="3733"/>
                    <a:pt x="165" y="3904"/>
                    <a:pt x="325" y="3904"/>
                  </a:cubicBezTo>
                  <a:cubicBezTo>
                    <a:pt x="402" y="3904"/>
                    <a:pt x="479" y="3864"/>
                    <a:pt x="521" y="3765"/>
                  </a:cubicBezTo>
                  <a:lnTo>
                    <a:pt x="1055" y="2754"/>
                  </a:lnTo>
                  <a:cubicBezTo>
                    <a:pt x="1142" y="2610"/>
                    <a:pt x="1301" y="2509"/>
                    <a:pt x="1459" y="2509"/>
                  </a:cubicBezTo>
                  <a:lnTo>
                    <a:pt x="4144" y="2509"/>
                  </a:lnTo>
                  <a:cubicBezTo>
                    <a:pt x="4303" y="2509"/>
                    <a:pt x="4462" y="2610"/>
                    <a:pt x="4549" y="2754"/>
                  </a:cubicBezTo>
                  <a:lnTo>
                    <a:pt x="5083" y="3765"/>
                  </a:lnTo>
                  <a:cubicBezTo>
                    <a:pt x="5125" y="3864"/>
                    <a:pt x="5202" y="3904"/>
                    <a:pt x="5279" y="3904"/>
                  </a:cubicBezTo>
                  <a:cubicBezTo>
                    <a:pt x="5439" y="3904"/>
                    <a:pt x="5604" y="3733"/>
                    <a:pt x="5487" y="3548"/>
                  </a:cubicBezTo>
                  <a:lnTo>
                    <a:pt x="4953" y="2552"/>
                  </a:lnTo>
                  <a:cubicBezTo>
                    <a:pt x="4794" y="2249"/>
                    <a:pt x="4476" y="2061"/>
                    <a:pt x="4144" y="2061"/>
                  </a:cubicBezTo>
                  <a:lnTo>
                    <a:pt x="3033" y="2061"/>
                  </a:lnTo>
                  <a:lnTo>
                    <a:pt x="3033" y="228"/>
                  </a:lnTo>
                  <a:cubicBezTo>
                    <a:pt x="3033" y="77"/>
                    <a:pt x="2917" y="1"/>
                    <a:pt x="280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2196;p100"/>
            <p:cNvSpPr/>
            <p:nvPr/>
          </p:nvSpPr>
          <p:spPr>
            <a:xfrm>
              <a:off x="3868752" y="1983513"/>
              <a:ext cx="71934" cy="70781"/>
            </a:xfrm>
            <a:custGeom>
              <a:avLst/>
              <a:gdLst/>
              <a:ahLst/>
              <a:cxnLst/>
              <a:rect l="l" t="t" r="r" b="b"/>
              <a:pathLst>
                <a:path w="2744" h="2700" extrusionOk="0">
                  <a:moveTo>
                    <a:pt x="1300" y="0"/>
                  </a:moveTo>
                  <a:lnTo>
                    <a:pt x="1300" y="0"/>
                  </a:lnTo>
                  <a:cubicBezTo>
                    <a:pt x="391" y="260"/>
                    <a:pt x="1" y="1314"/>
                    <a:pt x="520" y="2079"/>
                  </a:cubicBezTo>
                  <a:cubicBezTo>
                    <a:pt x="786" y="2489"/>
                    <a:pt x="1224" y="2700"/>
                    <a:pt x="1665" y="2700"/>
                  </a:cubicBezTo>
                  <a:cubicBezTo>
                    <a:pt x="2063" y="2700"/>
                    <a:pt x="2463" y="2529"/>
                    <a:pt x="2744" y="2180"/>
                  </a:cubicBezTo>
                  <a:lnTo>
                    <a:pt x="2744" y="2180"/>
                  </a:lnTo>
                  <a:cubicBezTo>
                    <a:pt x="2614" y="2223"/>
                    <a:pt x="2484" y="2238"/>
                    <a:pt x="2368" y="2238"/>
                  </a:cubicBezTo>
                  <a:cubicBezTo>
                    <a:pt x="1213" y="2238"/>
                    <a:pt x="564" y="895"/>
                    <a:pt x="1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2197;p100"/>
            <p:cNvSpPr/>
            <p:nvPr/>
          </p:nvSpPr>
          <p:spPr>
            <a:xfrm>
              <a:off x="3804814" y="2143949"/>
              <a:ext cx="47711" cy="48105"/>
            </a:xfrm>
            <a:custGeom>
              <a:avLst/>
              <a:gdLst/>
              <a:ahLst/>
              <a:cxnLst/>
              <a:rect l="l" t="t" r="r" b="b"/>
              <a:pathLst>
                <a:path w="1820" h="1835" extrusionOk="0">
                  <a:moveTo>
                    <a:pt x="910" y="1"/>
                  </a:moveTo>
                  <a:cubicBezTo>
                    <a:pt x="404" y="1"/>
                    <a:pt x="0" y="420"/>
                    <a:pt x="0" y="925"/>
                  </a:cubicBezTo>
                  <a:cubicBezTo>
                    <a:pt x="0" y="1430"/>
                    <a:pt x="404" y="1834"/>
                    <a:pt x="910" y="1834"/>
                  </a:cubicBezTo>
                  <a:cubicBezTo>
                    <a:pt x="1415" y="1834"/>
                    <a:pt x="1819" y="1430"/>
                    <a:pt x="1819" y="925"/>
                  </a:cubicBezTo>
                  <a:cubicBezTo>
                    <a:pt x="1819" y="420"/>
                    <a:pt x="1415" y="1"/>
                    <a:pt x="9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2198;p100"/>
            <p:cNvSpPr/>
            <p:nvPr/>
          </p:nvSpPr>
          <p:spPr>
            <a:xfrm>
              <a:off x="3799125" y="2145102"/>
              <a:ext cx="48078" cy="47056"/>
            </a:xfrm>
            <a:custGeom>
              <a:avLst/>
              <a:gdLst/>
              <a:ahLst/>
              <a:cxnLst/>
              <a:rect l="l" t="t" r="r" b="b"/>
              <a:pathLst>
                <a:path w="1834" h="1795" extrusionOk="0">
                  <a:moveTo>
                    <a:pt x="867" y="0"/>
                  </a:moveTo>
                  <a:lnTo>
                    <a:pt x="867" y="0"/>
                  </a:lnTo>
                  <a:cubicBezTo>
                    <a:pt x="261" y="159"/>
                    <a:pt x="1" y="866"/>
                    <a:pt x="347" y="1386"/>
                  </a:cubicBezTo>
                  <a:cubicBezTo>
                    <a:pt x="528" y="1657"/>
                    <a:pt x="818" y="1795"/>
                    <a:pt x="1110" y="1795"/>
                  </a:cubicBezTo>
                  <a:cubicBezTo>
                    <a:pt x="1378" y="1795"/>
                    <a:pt x="1647" y="1679"/>
                    <a:pt x="1834" y="1444"/>
                  </a:cubicBezTo>
                  <a:lnTo>
                    <a:pt x="1834" y="1444"/>
                  </a:lnTo>
                  <a:cubicBezTo>
                    <a:pt x="1747" y="1473"/>
                    <a:pt x="1675" y="1487"/>
                    <a:pt x="1589" y="1487"/>
                  </a:cubicBezTo>
                  <a:cubicBezTo>
                    <a:pt x="1582" y="1487"/>
                    <a:pt x="1576" y="1487"/>
                    <a:pt x="1570" y="1487"/>
                  </a:cubicBezTo>
                  <a:cubicBezTo>
                    <a:pt x="802" y="1487"/>
                    <a:pt x="380" y="602"/>
                    <a:pt x="8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2199;p100"/>
            <p:cNvSpPr/>
            <p:nvPr/>
          </p:nvSpPr>
          <p:spPr>
            <a:xfrm>
              <a:off x="3972458" y="2143949"/>
              <a:ext cx="48078" cy="48105"/>
            </a:xfrm>
            <a:custGeom>
              <a:avLst/>
              <a:gdLst/>
              <a:ahLst/>
              <a:cxnLst/>
              <a:rect l="l" t="t" r="r" b="b"/>
              <a:pathLst>
                <a:path w="1834" h="1835" extrusionOk="0">
                  <a:moveTo>
                    <a:pt x="924" y="1"/>
                  </a:moveTo>
                  <a:cubicBezTo>
                    <a:pt x="419" y="1"/>
                    <a:pt x="0" y="420"/>
                    <a:pt x="0" y="925"/>
                  </a:cubicBezTo>
                  <a:cubicBezTo>
                    <a:pt x="0" y="1430"/>
                    <a:pt x="419" y="1834"/>
                    <a:pt x="924" y="1834"/>
                  </a:cubicBezTo>
                  <a:cubicBezTo>
                    <a:pt x="1429" y="1834"/>
                    <a:pt x="1833" y="1430"/>
                    <a:pt x="1833" y="925"/>
                  </a:cubicBezTo>
                  <a:cubicBezTo>
                    <a:pt x="1833" y="420"/>
                    <a:pt x="1429" y="1"/>
                    <a:pt x="9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2200;p100"/>
            <p:cNvSpPr/>
            <p:nvPr/>
          </p:nvSpPr>
          <p:spPr>
            <a:xfrm>
              <a:off x="3967163" y="2145102"/>
              <a:ext cx="48078" cy="47056"/>
            </a:xfrm>
            <a:custGeom>
              <a:avLst/>
              <a:gdLst/>
              <a:ahLst/>
              <a:cxnLst/>
              <a:rect l="l" t="t" r="r" b="b"/>
              <a:pathLst>
                <a:path w="1834" h="1795" extrusionOk="0">
                  <a:moveTo>
                    <a:pt x="866" y="0"/>
                  </a:moveTo>
                  <a:cubicBezTo>
                    <a:pt x="260" y="159"/>
                    <a:pt x="0" y="866"/>
                    <a:pt x="346" y="1386"/>
                  </a:cubicBezTo>
                  <a:cubicBezTo>
                    <a:pt x="527" y="1657"/>
                    <a:pt x="818" y="1795"/>
                    <a:pt x="1110" y="1795"/>
                  </a:cubicBezTo>
                  <a:cubicBezTo>
                    <a:pt x="1378" y="1795"/>
                    <a:pt x="1647" y="1679"/>
                    <a:pt x="1833" y="1444"/>
                  </a:cubicBezTo>
                  <a:lnTo>
                    <a:pt x="1833" y="1444"/>
                  </a:lnTo>
                  <a:cubicBezTo>
                    <a:pt x="1747" y="1473"/>
                    <a:pt x="1660" y="1487"/>
                    <a:pt x="1588" y="1487"/>
                  </a:cubicBezTo>
                  <a:cubicBezTo>
                    <a:pt x="1582" y="1487"/>
                    <a:pt x="1575" y="1487"/>
                    <a:pt x="1569" y="1487"/>
                  </a:cubicBezTo>
                  <a:cubicBezTo>
                    <a:pt x="802" y="1487"/>
                    <a:pt x="379" y="602"/>
                    <a:pt x="8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2201;p100"/>
            <p:cNvSpPr/>
            <p:nvPr/>
          </p:nvSpPr>
          <p:spPr>
            <a:xfrm>
              <a:off x="3726850" y="2318043"/>
              <a:ext cx="35967" cy="35967"/>
            </a:xfrm>
            <a:custGeom>
              <a:avLst/>
              <a:gdLst/>
              <a:ahLst/>
              <a:cxnLst/>
              <a:rect l="l" t="t" r="r" b="b"/>
              <a:pathLst>
                <a:path w="1372" h="1372" extrusionOk="0">
                  <a:moveTo>
                    <a:pt x="679" y="0"/>
                  </a:moveTo>
                  <a:cubicBezTo>
                    <a:pt x="304" y="0"/>
                    <a:pt x="0" y="303"/>
                    <a:pt x="0" y="693"/>
                  </a:cubicBezTo>
                  <a:cubicBezTo>
                    <a:pt x="0" y="1068"/>
                    <a:pt x="304" y="1372"/>
                    <a:pt x="679" y="1372"/>
                  </a:cubicBezTo>
                  <a:cubicBezTo>
                    <a:pt x="1054" y="1372"/>
                    <a:pt x="1372" y="1068"/>
                    <a:pt x="1372" y="693"/>
                  </a:cubicBezTo>
                  <a:cubicBezTo>
                    <a:pt x="1372" y="303"/>
                    <a:pt x="1054" y="0"/>
                    <a:pt x="6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2202;p100"/>
            <p:cNvSpPr/>
            <p:nvPr/>
          </p:nvSpPr>
          <p:spPr>
            <a:xfrm>
              <a:off x="3722682" y="2318803"/>
              <a:ext cx="35993" cy="35233"/>
            </a:xfrm>
            <a:custGeom>
              <a:avLst/>
              <a:gdLst/>
              <a:ahLst/>
              <a:cxnLst/>
              <a:rect l="l" t="t" r="r" b="b"/>
              <a:pathLst>
                <a:path w="1373" h="1344" extrusionOk="0">
                  <a:moveTo>
                    <a:pt x="650" y="0"/>
                  </a:moveTo>
                  <a:lnTo>
                    <a:pt x="650" y="0"/>
                  </a:lnTo>
                  <a:cubicBezTo>
                    <a:pt x="188" y="116"/>
                    <a:pt x="1" y="650"/>
                    <a:pt x="246" y="1039"/>
                  </a:cubicBezTo>
                  <a:cubicBezTo>
                    <a:pt x="381" y="1242"/>
                    <a:pt x="602" y="1343"/>
                    <a:pt x="823" y="1343"/>
                  </a:cubicBezTo>
                  <a:cubicBezTo>
                    <a:pt x="1028" y="1343"/>
                    <a:pt x="1233" y="1256"/>
                    <a:pt x="1372" y="1083"/>
                  </a:cubicBezTo>
                  <a:lnTo>
                    <a:pt x="1372" y="1083"/>
                  </a:lnTo>
                  <a:cubicBezTo>
                    <a:pt x="1300" y="1097"/>
                    <a:pt x="1242" y="1112"/>
                    <a:pt x="1184" y="1112"/>
                  </a:cubicBezTo>
                  <a:cubicBezTo>
                    <a:pt x="1178" y="1112"/>
                    <a:pt x="1172" y="1112"/>
                    <a:pt x="1166" y="1112"/>
                  </a:cubicBezTo>
                  <a:cubicBezTo>
                    <a:pt x="600" y="1112"/>
                    <a:pt x="279"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2203;p100"/>
            <p:cNvSpPr/>
            <p:nvPr/>
          </p:nvSpPr>
          <p:spPr>
            <a:xfrm>
              <a:off x="3894495" y="2318043"/>
              <a:ext cx="35967" cy="35967"/>
            </a:xfrm>
            <a:custGeom>
              <a:avLst/>
              <a:gdLst/>
              <a:ahLst/>
              <a:cxnLst/>
              <a:rect l="l" t="t" r="r" b="b"/>
              <a:pathLst>
                <a:path w="1372" h="1372" extrusionOk="0">
                  <a:moveTo>
                    <a:pt x="693" y="0"/>
                  </a:moveTo>
                  <a:cubicBezTo>
                    <a:pt x="318" y="0"/>
                    <a:pt x="0" y="303"/>
                    <a:pt x="0" y="693"/>
                  </a:cubicBezTo>
                  <a:cubicBezTo>
                    <a:pt x="0" y="1068"/>
                    <a:pt x="318" y="1372"/>
                    <a:pt x="693" y="1372"/>
                  </a:cubicBezTo>
                  <a:cubicBezTo>
                    <a:pt x="1069" y="1372"/>
                    <a:pt x="1372" y="1068"/>
                    <a:pt x="1372" y="693"/>
                  </a:cubicBezTo>
                  <a:cubicBezTo>
                    <a:pt x="1372" y="303"/>
                    <a:pt x="1069" y="0"/>
                    <a:pt x="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2204;p100"/>
            <p:cNvSpPr/>
            <p:nvPr/>
          </p:nvSpPr>
          <p:spPr>
            <a:xfrm>
              <a:off x="3890327" y="2318803"/>
              <a:ext cx="35967" cy="35233"/>
            </a:xfrm>
            <a:custGeom>
              <a:avLst/>
              <a:gdLst/>
              <a:ahLst/>
              <a:cxnLst/>
              <a:rect l="l" t="t" r="r" b="b"/>
              <a:pathLst>
                <a:path w="1372" h="1344" extrusionOk="0">
                  <a:moveTo>
                    <a:pt x="650" y="0"/>
                  </a:moveTo>
                  <a:lnTo>
                    <a:pt x="650" y="0"/>
                  </a:lnTo>
                  <a:cubicBezTo>
                    <a:pt x="203" y="116"/>
                    <a:pt x="1" y="650"/>
                    <a:pt x="260" y="1039"/>
                  </a:cubicBezTo>
                  <a:cubicBezTo>
                    <a:pt x="395" y="1242"/>
                    <a:pt x="612" y="1343"/>
                    <a:pt x="830" y="1343"/>
                  </a:cubicBezTo>
                  <a:cubicBezTo>
                    <a:pt x="1031" y="1343"/>
                    <a:pt x="1233" y="1256"/>
                    <a:pt x="1372" y="1083"/>
                  </a:cubicBezTo>
                  <a:lnTo>
                    <a:pt x="1372" y="1083"/>
                  </a:lnTo>
                  <a:cubicBezTo>
                    <a:pt x="1314" y="1097"/>
                    <a:pt x="1257" y="1112"/>
                    <a:pt x="1199" y="1112"/>
                  </a:cubicBezTo>
                  <a:cubicBezTo>
                    <a:pt x="1193" y="1112"/>
                    <a:pt x="1187" y="1112"/>
                    <a:pt x="1181" y="1112"/>
                  </a:cubicBezTo>
                  <a:cubicBezTo>
                    <a:pt x="614" y="1112"/>
                    <a:pt x="293"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2205;p100"/>
            <p:cNvSpPr/>
            <p:nvPr/>
          </p:nvSpPr>
          <p:spPr>
            <a:xfrm>
              <a:off x="4062507" y="2318043"/>
              <a:ext cx="35993" cy="35967"/>
            </a:xfrm>
            <a:custGeom>
              <a:avLst/>
              <a:gdLst/>
              <a:ahLst/>
              <a:cxnLst/>
              <a:rect l="l" t="t" r="r" b="b"/>
              <a:pathLst>
                <a:path w="1373" h="1372" extrusionOk="0">
                  <a:moveTo>
                    <a:pt x="694" y="0"/>
                  </a:moveTo>
                  <a:cubicBezTo>
                    <a:pt x="318" y="0"/>
                    <a:pt x="1" y="303"/>
                    <a:pt x="1" y="693"/>
                  </a:cubicBezTo>
                  <a:cubicBezTo>
                    <a:pt x="1" y="1068"/>
                    <a:pt x="318" y="1372"/>
                    <a:pt x="694" y="1372"/>
                  </a:cubicBezTo>
                  <a:cubicBezTo>
                    <a:pt x="1069" y="1372"/>
                    <a:pt x="1372" y="1068"/>
                    <a:pt x="1372" y="693"/>
                  </a:cubicBezTo>
                  <a:cubicBezTo>
                    <a:pt x="1372" y="303"/>
                    <a:pt x="1069"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2206;p100"/>
            <p:cNvSpPr/>
            <p:nvPr/>
          </p:nvSpPr>
          <p:spPr>
            <a:xfrm>
              <a:off x="4058339" y="2318803"/>
              <a:ext cx="35993" cy="35233"/>
            </a:xfrm>
            <a:custGeom>
              <a:avLst/>
              <a:gdLst/>
              <a:ahLst/>
              <a:cxnLst/>
              <a:rect l="l" t="t" r="r" b="b"/>
              <a:pathLst>
                <a:path w="1373" h="1344" extrusionOk="0">
                  <a:moveTo>
                    <a:pt x="651" y="0"/>
                  </a:moveTo>
                  <a:cubicBezTo>
                    <a:pt x="203" y="116"/>
                    <a:pt x="1" y="650"/>
                    <a:pt x="261" y="1039"/>
                  </a:cubicBezTo>
                  <a:cubicBezTo>
                    <a:pt x="396" y="1242"/>
                    <a:pt x="612" y="1343"/>
                    <a:pt x="830" y="1343"/>
                  </a:cubicBezTo>
                  <a:cubicBezTo>
                    <a:pt x="1031" y="1343"/>
                    <a:pt x="1234" y="1256"/>
                    <a:pt x="1372" y="1083"/>
                  </a:cubicBezTo>
                  <a:lnTo>
                    <a:pt x="1372" y="1083"/>
                  </a:lnTo>
                  <a:cubicBezTo>
                    <a:pt x="1315" y="1097"/>
                    <a:pt x="1257" y="1112"/>
                    <a:pt x="1199" y="1112"/>
                  </a:cubicBezTo>
                  <a:cubicBezTo>
                    <a:pt x="1193" y="1112"/>
                    <a:pt x="1187" y="1112"/>
                    <a:pt x="1181" y="1112"/>
                  </a:cubicBezTo>
                  <a:cubicBezTo>
                    <a:pt x="601" y="1112"/>
                    <a:pt x="293" y="443"/>
                    <a:pt x="6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ფინანსური </a:t>
            </a:r>
            <a:r>
              <a:rPr lang="ka-GE" sz="2800" dirty="0" smtClean="0">
                <a:latin typeface="Calibri" panose="020F0502020204030204" pitchFamily="34" charset="0"/>
                <a:cs typeface="Calibri" panose="020F0502020204030204" pitchFamily="34" charset="0"/>
              </a:rPr>
              <a:t>პირამიდა</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4318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34"/>
              </a:ext>
            </a:extLst>
          </a:blip>
          <a:stretch>
            <a:fillRect/>
          </a:stretch>
        </p:blipFill>
        <p:spPr>
          <a:xfrm>
            <a:off x="4485015" y="769646"/>
            <a:ext cx="5394907" cy="5394907"/>
          </a:xfrm>
          <a:prstGeom prst="rect">
            <a:avLst/>
          </a:prstGeom>
        </p:spPr>
      </p:pic>
      <p:sp>
        <p:nvSpPr>
          <p:cNvPr id="19" name="TextBox 18"/>
          <p:cNvSpPr txBox="1"/>
          <p:nvPr/>
        </p:nvSpPr>
        <p:spPr>
          <a:xfrm>
            <a:off x="5602890" y="2186204"/>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ვინმე უჩვეულოდ დიდ მოგებას გვპირდება და თან გვეუბნება, რომ ფულის დაკარგვის რისკი საერთოდ არ არსებობს.</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15425" y="427092"/>
            <a:ext cx="786651" cy="786651"/>
          </a:xfrm>
          <a:prstGeom prst="rect">
            <a:avLst/>
          </a:prstGeom>
        </p:spPr>
      </p:pic>
      <p:pic>
        <p:nvPicPr>
          <p:cNvPr id="2" name="Picture 1"/>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00206" y="1647825"/>
            <a:ext cx="3219450" cy="3219450"/>
          </a:xfrm>
          <a:prstGeom prst="rect">
            <a:avLst/>
          </a:prstGeom>
        </p:spPr>
      </p:pic>
    </p:spTree>
    <p:extLst>
      <p:ext uri="{BB962C8B-B14F-4D97-AF65-F5344CB8AC3E}">
        <p14:creationId xmlns:p14="http://schemas.microsoft.com/office/powerpoint/2010/main" val="22467777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15425" y="427092"/>
            <a:ext cx="786651" cy="786651"/>
          </a:xfrm>
          <a:prstGeom prst="rect">
            <a:avLst/>
          </a:prstGeom>
        </p:spPr>
      </p:pic>
      <p:sp>
        <p:nvSpPr>
          <p:cNvPr id="14" name="TextBox 13"/>
          <p:cNvSpPr txBox="1"/>
          <p:nvPr/>
        </p:nvSpPr>
        <p:spPr>
          <a:xfrm>
            <a:off x="5772306" y="2253655"/>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ფულის გამოსამუშავებლად აუცილებლად სხვა ადამიანების მოყვანას გვთხოვენ.</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07047" y="1510995"/>
            <a:ext cx="3366910" cy="3366910"/>
          </a:xfrm>
          <a:prstGeom prst="rect">
            <a:avLst/>
          </a:prstGeom>
        </p:spPr>
      </p:pic>
    </p:spTree>
    <p:extLst>
      <p:ext uri="{BB962C8B-B14F-4D97-AF65-F5344CB8AC3E}">
        <p14:creationId xmlns:p14="http://schemas.microsoft.com/office/powerpoint/2010/main" val="15109604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15425" y="427092"/>
            <a:ext cx="786651" cy="786651"/>
          </a:xfrm>
          <a:prstGeom prst="rect">
            <a:avLst/>
          </a:prstGeom>
        </p:spPr>
      </p:pic>
      <p:sp>
        <p:nvSpPr>
          <p:cNvPr id="15" name="TextBox 14"/>
          <p:cNvSpPr txBox="1"/>
          <p:nvPr/>
        </p:nvSpPr>
        <p:spPr>
          <a:xfrm>
            <a:off x="5705474" y="2406228"/>
            <a:ext cx="3159156" cy="1323439"/>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არ გვიხსნიან, კონკრეტულად რაში იყენებენ ჩვენს ფულს და საიდან მოდის მოგება.</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065373" y="1728755"/>
            <a:ext cx="2876890" cy="2876890"/>
          </a:xfrm>
          <a:prstGeom prst="rect">
            <a:avLst/>
          </a:prstGeom>
        </p:spPr>
      </p:pic>
    </p:spTree>
    <p:extLst>
      <p:ext uri="{BB962C8B-B14F-4D97-AF65-F5344CB8AC3E}">
        <p14:creationId xmlns:p14="http://schemas.microsoft.com/office/powerpoint/2010/main" val="3756964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 xmlns:asvg="http://schemas.microsoft.com/office/drawing/2016/SVG/main"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715425" y="427092"/>
            <a:ext cx="786651" cy="786651"/>
          </a:xfrm>
          <a:prstGeom prst="rect">
            <a:avLst/>
          </a:prstGeom>
        </p:spPr>
      </p:pic>
      <p:sp>
        <p:nvSpPr>
          <p:cNvPr id="14" name="TextBox 13"/>
          <p:cNvSpPr txBox="1"/>
          <p:nvPr/>
        </p:nvSpPr>
        <p:spPr>
          <a:xfrm>
            <a:off x="5705474" y="2237006"/>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გვაჩქარებენ და გვეუბნებიან: „მხოლოდ დღეს შეგიძლია ჩადება“ ან „ახლავე უნდა გადაწყვიტო“.</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69374" y="1522448"/>
            <a:ext cx="3190875" cy="3190875"/>
          </a:xfrm>
          <a:prstGeom prst="rect">
            <a:avLst/>
          </a:prstGeom>
        </p:spPr>
      </p:pic>
    </p:spTree>
    <p:extLst>
      <p:ext uri="{BB962C8B-B14F-4D97-AF65-F5344CB8AC3E}">
        <p14:creationId xmlns:p14="http://schemas.microsoft.com/office/powerpoint/2010/main" val="4091122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80563" y="1875672"/>
            <a:ext cx="6386233" cy="3904374"/>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31" name="Rectangle: Rounded Corners 36">
            <a:extLst>
              <a:ext uri="{FF2B5EF4-FFF2-40B4-BE49-F238E27FC236}">
                <a16:creationId xmlns:a16="http://schemas.microsoft.com/office/drawing/2014/main" id="{C1BA7468-213C-4661-8470-7FA724ED6932}"/>
              </a:ext>
            </a:extLst>
          </p:cNvPr>
          <p:cNvSpPr/>
          <p:nvPr/>
        </p:nvSpPr>
        <p:spPr>
          <a:xfrm>
            <a:off x="5570350" y="2644533"/>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გადაამოწმე, ვისთან გაქვს საქმე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5570349" y="3581327"/>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გაიგე, საიდან  მოდის დაპირებული მოგება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5570348" y="4484893"/>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წაიკითხე პირობები და დაფიქრდი რისკებზე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5570347" y="5349524"/>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არავის უთხრა ბარათის მონაცემები და პაროლები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5570351" y="1762144"/>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არ იჩქარო</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40"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680563" y="432325"/>
            <a:ext cx="786651" cy="786651"/>
          </a:xfrm>
          <a:prstGeom prst="rect">
            <a:avLst/>
          </a:prstGeom>
        </p:spPr>
      </p:pic>
      <p:sp>
        <p:nvSpPr>
          <p:cNvPr id="38"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როგორ </a:t>
            </a:r>
            <a:r>
              <a:rPr lang="ka-GE" sz="2800" dirty="0" err="1" smtClean="0">
                <a:solidFill>
                  <a:srgbClr val="009CA8"/>
                </a:solidFill>
                <a:latin typeface="Calibri" panose="020F0502020204030204" pitchFamily="34" charset="0"/>
                <a:cs typeface="Calibri" panose="020F0502020204030204" pitchFamily="34" charset="0"/>
              </a:rPr>
              <a:t>გახდე</a:t>
            </a:r>
            <a:r>
              <a:rPr lang="ka-GE" sz="2800" dirty="0" smtClean="0">
                <a:solidFill>
                  <a:srgbClr val="009CA8"/>
                </a:solidFill>
                <a:latin typeface="Calibri" panose="020F0502020204030204" pitchFamily="34" charset="0"/>
                <a:cs typeface="Calibri" panose="020F0502020204030204" pitchFamily="34" charset="0"/>
              </a:rPr>
              <a:t> თაღლითობის </a:t>
            </a:r>
            <a:r>
              <a:rPr lang="ka-GE" sz="2800" dirty="0" smtClean="0">
                <a:latin typeface="Calibri" panose="020F0502020204030204" pitchFamily="34" charset="0"/>
                <a:cs typeface="Calibri" panose="020F0502020204030204" pitchFamily="34" charset="0"/>
              </a:rPr>
              <a:t>„დეტექტივი“?</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224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9CA8"/>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9A02314-7ADB-45E1-8505-EED1E57ECCE5}"/>
              </a:ext>
            </a:extLst>
          </p:cNvPr>
          <p:cNvSpPr txBox="1">
            <a:spLocks/>
          </p:cNvSpPr>
          <p:nvPr/>
        </p:nvSpPr>
        <p:spPr>
          <a:xfrm>
            <a:off x="3547699" y="4767213"/>
            <a:ext cx="4833446" cy="794467"/>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5F8FA"/>
                </a:solidFill>
                <a:effectLst/>
                <a:uLnTx/>
                <a:uFillTx/>
                <a:latin typeface="+mn-lt"/>
                <a:ea typeface="+mj-ea"/>
                <a:cs typeface="Helvetica Neue LT GEO 65 Medium" panose="020B0604020202020204" pitchFamily="2" charset="0"/>
              </a:rPr>
              <a:t>www.finedu.gov.ge</a:t>
            </a:r>
            <a:endParaRPr kumimoji="0" lang="en-US" sz="3600" b="1" i="0" u="none" strike="noStrike" kern="1200" cap="none" spc="0" normalizeH="0" baseline="0" noProof="0" dirty="0">
              <a:ln>
                <a:noFill/>
              </a:ln>
              <a:solidFill>
                <a:srgbClr val="F5F8FA"/>
              </a:solidFill>
              <a:effectLst/>
              <a:uLnTx/>
              <a:uFillTx/>
              <a:latin typeface="+mn-lt"/>
              <a:ea typeface="+mj-ea"/>
              <a:cs typeface="Helvetica Neue LT GEO 65 Medium" panose="020B0604020202020204" pitchFamily="2" charset="0"/>
            </a:endParaRPr>
          </a:p>
        </p:txBody>
      </p:sp>
      <p:sp>
        <p:nvSpPr>
          <p:cNvPr id="5" name="Oval 4"/>
          <p:cNvSpPr/>
          <p:nvPr/>
        </p:nvSpPr>
        <p:spPr>
          <a:xfrm>
            <a:off x="5039194" y="2372194"/>
            <a:ext cx="2113612" cy="2113612"/>
          </a:xfrm>
          <a:prstGeom prst="ellipse">
            <a:avLst/>
          </a:pr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p:cNvPicPr>
            <a:picLocks noChangeAspect="1"/>
          </p:cNvPicPr>
          <p:nvPr/>
        </p:nvPicPr>
        <p:blipFill>
          <a:blip r:embed="rId3">
            <a:clrChange>
              <a:clrFrom>
                <a:srgbClr val="FFFFFF"/>
              </a:clrFrom>
              <a:clrTo>
                <a:srgbClr val="FFFFFF">
                  <a:alpha val="0"/>
                </a:srgbClr>
              </a:clrTo>
            </a:clrChange>
          </a:blip>
          <a:stretch>
            <a:fillRect/>
          </a:stretch>
        </p:blipFill>
        <p:spPr>
          <a:xfrm>
            <a:off x="4954913" y="2604882"/>
            <a:ext cx="2282171" cy="1648235"/>
          </a:xfrm>
          <a:prstGeom prst="rect">
            <a:avLst/>
          </a:prstGeom>
        </p:spPr>
      </p:pic>
      <p:sp>
        <p:nvSpPr>
          <p:cNvPr id="18" name="TextBox 17"/>
          <p:cNvSpPr txBox="1"/>
          <p:nvPr/>
        </p:nvSpPr>
        <p:spPr>
          <a:xfrm>
            <a:off x="1243481" y="1350214"/>
            <a:ext cx="97050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800" b="1" i="0" u="none" strike="noStrike" kern="1200" cap="none" spc="0" normalizeH="0" baseline="0" noProof="0" dirty="0" smtClean="0">
                <a:ln>
                  <a:noFill/>
                </a:ln>
                <a:solidFill>
                  <a:prstClr val="white"/>
                </a:solidFill>
                <a:effectLst/>
                <a:uLnTx/>
                <a:uFillTx/>
                <a:latin typeface="Calibri" panose="020F0502020204030204" pitchFamily="34" charset="0"/>
                <a:cs typeface="Calibri" panose="020F0502020204030204" pitchFamily="34" charset="0"/>
              </a:rPr>
              <a:t>მადლობა ყურადღებისთვის!</a:t>
            </a: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0C3FDDB9-DF34-4966-8AA7-19F80685CF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0690" y="5783597"/>
            <a:ext cx="1588020" cy="58435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4927" y="5728700"/>
            <a:ext cx="3058037" cy="694150"/>
          </a:xfrm>
          <a:prstGeom prst="rect">
            <a:avLst/>
          </a:prstGeom>
        </p:spPr>
      </p:pic>
      <p:grpSp>
        <p:nvGrpSpPr>
          <p:cNvPr id="10" name="Group 9"/>
          <p:cNvGrpSpPr/>
          <p:nvPr/>
        </p:nvGrpSpPr>
        <p:grpSpPr>
          <a:xfrm flipH="1">
            <a:off x="8097417" y="4661249"/>
            <a:ext cx="792582" cy="780918"/>
            <a:chOff x="463102" y="1600840"/>
            <a:chExt cx="3352800" cy="3276812"/>
          </a:xfrm>
        </p:grpSpPr>
        <p:sp>
          <p:nvSpPr>
            <p:cNvPr id="11" name="Rectangle: Rounded Corners 21">
              <a:extLst>
                <a:ext uri="{FF2B5EF4-FFF2-40B4-BE49-F238E27FC236}">
                  <a16:creationId xmlns:a16="http://schemas.microsoft.com/office/drawing/2014/main" id="{F459DB9D-22E9-456B-8BF2-B4E77DED37DF}"/>
                </a:ext>
              </a:extLst>
            </p:cNvPr>
            <p:cNvSpPr/>
            <p:nvPr/>
          </p:nvSpPr>
          <p:spPr>
            <a:xfrm>
              <a:off x="463102" y="1600840"/>
              <a:ext cx="3352800" cy="327681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33333"/>
                </a:solidFill>
                <a:latin typeface="Helvetica Neue LT GEO 65 Medium" panose="020B0604020202020204" pitchFamily="2" charset="0"/>
                <a:cs typeface="Helvetica Neue LT GEO 65 Medium" panose="020B0604020202020204" pitchFamily="2"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150" y="1770031"/>
              <a:ext cx="2974704" cy="2974704"/>
            </a:xfrm>
            <a:prstGeom prst="rect">
              <a:avLst/>
            </a:prstGeom>
          </p:spPr>
        </p:pic>
      </p:grpSp>
    </p:spTree>
    <p:extLst>
      <p:ext uri="{BB962C8B-B14F-4D97-AF65-F5344CB8AC3E}">
        <p14:creationId xmlns:p14="http://schemas.microsoft.com/office/powerpoint/2010/main" val="3130238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WrappedLabelHistory xmlns:xsd="http://www.w3.org/2001/XMLSchema" xmlns:xsi="http://www.w3.org/2001/XMLSchema-instance" xmlns="http://www.boldonjames.com/2016/02/Classifier/internal/wrappedLabelHistory">
  <Value>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I1YWIwMjdlMy05N2Y1LTRmMmItYjI0Mi0xODlmODRmMWJmZmUiIG9yaWdpbj0idXNlclNlbGVjdGVkIiAvPjxVc2VyTmFtZT5TRUJcdGd1amFiaWR6ZTwvVXNlck5hbWU+PERhdGVUaW1lPjkvMTYvMjAyNSAxMjo1NToyMCBQTTwvRGF0ZVRpbWU+PExhYmVsU3RyaW5nPlRoaXMgaXRlbSBoYXMgbm8gY2xhc3NpZmljYXRpb248L0xhYmVsU3RyaW5nPjwvaXRlbT48L2xhYmVsSGlzdG9yeT4=</Value>
</WrappedLabelHistory>
</file>

<file path=customXml/item2.xml><?xml version="1.0" encoding="utf-8"?>
<sisl xmlns:xsd="http://www.w3.org/2001/XMLSchema" xmlns:xsi="http://www.w3.org/2001/XMLSchema-instance" xmlns="http://www.boldonjames.com/2008/01/sie/internal/label" sislVersion="0" policy="5ab027e3-97f5-4f2b-b242-189f84f1bffe" origin="userSelected"/>
</file>

<file path=customXml/itemProps1.xml><?xml version="1.0" encoding="utf-8"?>
<ds:datastoreItem xmlns:ds="http://schemas.openxmlformats.org/officeDocument/2006/customXml" ds:itemID="{4D8E4928-BD28-4A50-A773-496AD8591F2D}">
  <ds:schemaRefs>
    <ds:schemaRef ds:uri="http://www.w3.org/2001/XMLSchema"/>
    <ds:schemaRef ds:uri="http://www.boldonjames.com/2016/02/Classifier/internal/wrappedLabelHistory"/>
  </ds:schemaRefs>
</ds:datastoreItem>
</file>

<file path=customXml/itemProps2.xml><?xml version="1.0" encoding="utf-8"?>
<ds:datastoreItem xmlns:ds="http://schemas.openxmlformats.org/officeDocument/2006/customXml" ds:itemID="{D3BAC3E7-097D-4807-9B6B-04B4B1EB185D}">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809</TotalTime>
  <Words>719</Words>
  <Application>Microsoft Office PowerPoint</Application>
  <PresentationFormat>Widescreen</PresentationFormat>
  <Paragraphs>195</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Calibri Light</vt:lpstr>
      <vt:lpstr>Helvetica Neue LT GEO 65 Medium</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Tinatin Gujabidze</dc:creator>
  <cp:lastModifiedBy>Tinatin Gujabidze</cp:lastModifiedBy>
  <cp:revision>119</cp:revision>
  <dcterms:created xsi:type="dcterms:W3CDTF">2025-09-16T12:45:44Z</dcterms:created>
  <dcterms:modified xsi:type="dcterms:W3CDTF">2026-10-16T12:01:50Z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9dd30364-ccfd-43b0-9008-ae7a9373ca00</vt:lpwstr>
  </property>
  <property fmtid="{D5CDD505-2E9C-101B-9397-08002B2CF9AE}" pid="3" name="bjDocumentSecurityLabel">
    <vt:lpwstr>This item has no classification</vt:lpwstr>
  </property>
  <property fmtid="{D5CDD505-2E9C-101B-9397-08002B2CF9AE}" pid="4" name="bjClsUserRVM">
    <vt:lpwstr>[]</vt:lpwstr>
  </property>
  <property fmtid="{D5CDD505-2E9C-101B-9397-08002B2CF9AE}" pid="5" name="bjSaver">
    <vt:lpwstr>aiC3jAUd7+5fyPWptGq95Lt6Qcut82e1</vt:lpwstr>
  </property>
  <property fmtid="{D5CDD505-2E9C-101B-9397-08002B2CF9AE}" pid="6" name="bjLabelHistoryID">
    <vt:lpwstr>{4D8E4928-BD28-4A50-A773-496AD8591F2D}</vt:lpwstr>
  </property>
</Properties>
</file>